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9" r:id="rId5"/>
    <p:sldId id="270" r:id="rId6"/>
    <p:sldId id="262" r:id="rId7"/>
    <p:sldId id="266" r:id="rId8"/>
    <p:sldId id="267" r:id="rId9"/>
    <p:sldId id="268" r:id="rId10"/>
    <p:sldId id="271" r:id="rId11"/>
    <p:sldId id="272" r:id="rId12"/>
    <p:sldId id="274" r:id="rId13"/>
    <p:sldId id="264" r:id="rId14"/>
    <p:sldId id="273" r:id="rId15"/>
    <p:sldId id="265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2"/>
    <p:restoredTop sz="94652"/>
  </p:normalViewPr>
  <p:slideViewPr>
    <p:cSldViewPr snapToGrid="0" snapToObjects="1">
      <p:cViewPr varScale="1">
        <p:scale>
          <a:sx n="129" d="100"/>
          <a:sy n="129" d="100"/>
        </p:scale>
        <p:origin x="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1D8D4-F946-CA44-9146-70148AFED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Sanar el trauma. De la supervivencia a la vida.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1A86B3-7982-7B48-9046-FD414914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78451"/>
          </a:xfrm>
        </p:spPr>
        <p:txBody>
          <a:bodyPr>
            <a:normAutofit/>
          </a:bodyPr>
          <a:lstStyle/>
          <a:p>
            <a:r>
              <a:rPr lang="es-ES" dirty="0"/>
              <a:t>Miguel </a:t>
            </a:r>
            <a:r>
              <a:rPr lang="es-ES" dirty="0" err="1"/>
              <a:t>Fúster</a:t>
            </a:r>
            <a:r>
              <a:rPr lang="es-ES" dirty="0"/>
              <a:t> </a:t>
            </a:r>
            <a:r>
              <a:rPr lang="es-ES" dirty="0" err="1"/>
              <a:t>Almarche</a:t>
            </a:r>
            <a:r>
              <a:rPr lang="es-ES" dirty="0"/>
              <a:t>. </a:t>
            </a:r>
          </a:p>
          <a:p>
            <a:r>
              <a:rPr lang="es-ES" dirty="0"/>
              <a:t>Psicólogo Clínico. Consultor EMDR.</a:t>
            </a:r>
          </a:p>
          <a:p>
            <a:r>
              <a:rPr lang="es-ES" dirty="0"/>
              <a:t>CDAI psicólogos.</a:t>
            </a:r>
          </a:p>
        </p:txBody>
      </p:sp>
    </p:spTree>
    <p:extLst>
      <p:ext uri="{BB962C8B-B14F-4D97-AF65-F5344CB8AC3E}">
        <p14:creationId xmlns:p14="http://schemas.microsoft.com/office/powerpoint/2010/main" val="19363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0BDC9-380D-4E45-937D-A6E21D87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91" y="624110"/>
            <a:ext cx="9576421" cy="1280890"/>
          </a:xfrm>
        </p:spPr>
        <p:txBody>
          <a:bodyPr>
            <a:normAutofit/>
          </a:bodyPr>
          <a:lstStyle/>
          <a:p>
            <a:r>
              <a:rPr lang="es-ES" sz="3200" dirty="0"/>
              <a:t>Apego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496D45-5755-5745-A8E8-2F7B5FD7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191" y="2017643"/>
            <a:ext cx="9576421" cy="3893579"/>
          </a:xfrm>
        </p:spPr>
        <p:txBody>
          <a:bodyPr/>
          <a:lstStyle/>
          <a:p>
            <a:r>
              <a:rPr lang="es-ES" dirty="0"/>
              <a:t>Muestra de la experiencia relacional del individuo con otros seres con los que se relaciona.</a:t>
            </a:r>
          </a:p>
          <a:p>
            <a:pPr lvl="1"/>
            <a:r>
              <a:rPr lang="es-ES" dirty="0"/>
              <a:t>Fortaleza: Seguro.</a:t>
            </a:r>
          </a:p>
          <a:p>
            <a:pPr lvl="1"/>
            <a:r>
              <a:rPr lang="es-ES" dirty="0"/>
              <a:t>Desequilibrio. Ansioso.</a:t>
            </a:r>
          </a:p>
          <a:p>
            <a:pPr lvl="1"/>
            <a:r>
              <a:rPr lang="es-ES" dirty="0"/>
              <a:t>Disociación: Desorganizado.</a:t>
            </a:r>
          </a:p>
          <a:p>
            <a:endParaRPr lang="es-ES" dirty="0"/>
          </a:p>
          <a:p>
            <a:r>
              <a:rPr lang="es-ES" dirty="0"/>
              <a:t>Ser humano de la dependencia a la interdependencia.</a:t>
            </a:r>
          </a:p>
          <a:p>
            <a:r>
              <a:rPr lang="es-ES" dirty="0"/>
              <a:t>Experiencias adversas en la infancia.</a:t>
            </a:r>
          </a:p>
        </p:txBody>
      </p:sp>
    </p:spTree>
    <p:extLst>
      <p:ext uri="{BB962C8B-B14F-4D97-AF65-F5344CB8AC3E}">
        <p14:creationId xmlns:p14="http://schemas.microsoft.com/office/powerpoint/2010/main" val="3072427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A0D59-CB54-894A-BBAE-DCB8E2AF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Trauma complejo del desarrollo. </a:t>
            </a:r>
            <a:br>
              <a:rPr lang="es-ES" sz="3200" dirty="0"/>
            </a:br>
            <a:r>
              <a:rPr lang="es-ES" sz="3200" dirty="0"/>
              <a:t>						</a:t>
            </a:r>
            <a:r>
              <a:rPr lang="es-ES" sz="2000" dirty="0" err="1"/>
              <a:t>Bessel</a:t>
            </a:r>
            <a:r>
              <a:rPr lang="es-ES" sz="2000" dirty="0"/>
              <a:t> Van der </a:t>
            </a:r>
            <a:r>
              <a:rPr lang="es-ES" sz="2000" dirty="0" err="1"/>
              <a:t>Kolk</a:t>
            </a:r>
            <a:endParaRPr lang="es-ES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1537AF-18FA-364F-98E2-FB6AE624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681762" cy="126558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La experiencia de múltiples, crónicas y prolongadas experiencias adversas y eventos traumáticos durante el desarrollo, la mayoría de las veces de naturaleza interpersonal y de inicio temprano en la vida.</a:t>
            </a:r>
          </a:p>
        </p:txBody>
      </p:sp>
    </p:spTree>
    <p:extLst>
      <p:ext uri="{BB962C8B-B14F-4D97-AF65-F5344CB8AC3E}">
        <p14:creationId xmlns:p14="http://schemas.microsoft.com/office/powerpoint/2010/main" val="174883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AC639-4FCB-DE4A-B5BB-C908ABF7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471" y="624110"/>
            <a:ext cx="9785142" cy="1280890"/>
          </a:xfrm>
        </p:spPr>
        <p:txBody>
          <a:bodyPr>
            <a:normAutofit/>
          </a:bodyPr>
          <a:lstStyle/>
          <a:p>
            <a:r>
              <a:rPr lang="es-ES" sz="3200" dirty="0"/>
              <a:t>Modelo de intervención en trauma.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508A7-19A6-B748-B7EA-5314EEF6D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844" y="1789043"/>
            <a:ext cx="8825948" cy="2902227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Trauma no es lo que me sucedió, trauma es lo que pasó dentro de mi como resultado de lo que me sucedió.  </a:t>
            </a:r>
            <a:r>
              <a:rPr lang="es-ES" dirty="0" err="1"/>
              <a:t>Gabor</a:t>
            </a:r>
            <a:r>
              <a:rPr lang="es-ES" dirty="0"/>
              <a:t> Mate.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El modelo de intervención en trauma explora la relación que hay entre los síntomas actuales y con las experiencias anteriores.  </a:t>
            </a:r>
          </a:p>
          <a:p>
            <a:pPr marL="0" indent="0">
              <a:buNone/>
            </a:pPr>
            <a:r>
              <a:rPr lang="es-ES" dirty="0"/>
              <a:t>	Qué pasa dentro de mi  (PRESENTE)</a:t>
            </a:r>
          </a:p>
          <a:p>
            <a:pPr marL="0" indent="0">
              <a:buNone/>
            </a:pPr>
            <a:r>
              <a:rPr lang="es-ES" dirty="0"/>
              <a:t>	Como resultado de lo que me sucedió (PASADO)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290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98D92-BCD5-ED49-93C2-461B78DB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13" y="624110"/>
            <a:ext cx="9824899" cy="1280890"/>
          </a:xfrm>
        </p:spPr>
        <p:txBody>
          <a:bodyPr>
            <a:normAutofit/>
          </a:bodyPr>
          <a:lstStyle/>
          <a:p>
            <a:r>
              <a:rPr lang="es-ES" sz="3200" dirty="0"/>
              <a:t>El estudio </a:t>
            </a:r>
            <a:r>
              <a:rPr lang="es-ES" sz="3200" dirty="0" err="1"/>
              <a:t>ACEs</a:t>
            </a:r>
            <a:r>
              <a:rPr lang="es-ES" sz="3200" dirty="0"/>
              <a:t> y su relación con la salud  del individuo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7B2EA5-4AA3-3245-8022-A2242CFE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03" y="2093843"/>
            <a:ext cx="8915400" cy="3777622"/>
          </a:xfrm>
        </p:spPr>
        <p:txBody>
          <a:bodyPr/>
          <a:lstStyle/>
          <a:p>
            <a:r>
              <a:rPr lang="es-ES" dirty="0"/>
              <a:t>Demuestra cómo las experiencias adversas en la infancia (</a:t>
            </a:r>
            <a:r>
              <a:rPr lang="es-ES" dirty="0" err="1"/>
              <a:t>ACEs</a:t>
            </a:r>
            <a:r>
              <a:rPr lang="es-ES" dirty="0"/>
              <a:t>) tienen consecuencias directas en la salud del individuo.</a:t>
            </a:r>
          </a:p>
          <a:p>
            <a:r>
              <a:rPr lang="es-ES" dirty="0"/>
              <a:t>Dr. </a:t>
            </a:r>
            <a:r>
              <a:rPr lang="es-ES" dirty="0" err="1"/>
              <a:t>Felliti</a:t>
            </a:r>
            <a:r>
              <a:rPr lang="es-ES" dirty="0"/>
              <a:t>, clínica obesidad.</a:t>
            </a:r>
          </a:p>
          <a:p>
            <a:r>
              <a:rPr lang="es-ES" dirty="0"/>
              <a:t> Hipótesis: La dificultad en bajar de peso podría ser una estrategia de afrontamiento de mecanismos de depresión, ansiedad, miedo o vergüenza asociados a experiencias adversas anteriores.</a:t>
            </a:r>
          </a:p>
          <a:p>
            <a:r>
              <a:rPr lang="es-ES" dirty="0"/>
              <a:t>Encuesta acerca de Abuso físico, sexual y emocional, negligencia física y emocional, exposición a violencia domestica, uso de drogas en hogar, enfermedad mental de alguno de los padres, separación, cárcel. </a:t>
            </a:r>
          </a:p>
        </p:txBody>
      </p:sp>
    </p:spTree>
    <p:extLst>
      <p:ext uri="{BB962C8B-B14F-4D97-AF65-F5344CB8AC3E}">
        <p14:creationId xmlns:p14="http://schemas.microsoft.com/office/powerpoint/2010/main" val="412724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41C32-883B-F34C-88DB-4D8973F9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6" y="499419"/>
            <a:ext cx="3106632" cy="608945"/>
          </a:xfrm>
        </p:spPr>
        <p:txBody>
          <a:bodyPr>
            <a:normAutofit/>
          </a:bodyPr>
          <a:lstStyle/>
          <a:p>
            <a:r>
              <a:rPr lang="es-ES" sz="3200" dirty="0"/>
              <a:t>Pirámide </a:t>
            </a:r>
            <a:r>
              <a:rPr lang="es-ES" sz="3200" dirty="0" err="1"/>
              <a:t>ACEs</a:t>
            </a:r>
            <a:endParaRPr lang="es-ES" sz="32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8EBA21-FF27-6C4C-8FBC-FFA40AECE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692" y="1257049"/>
            <a:ext cx="7162800" cy="4803893"/>
          </a:xfrm>
        </p:spPr>
      </p:pic>
    </p:spTree>
    <p:extLst>
      <p:ext uri="{BB962C8B-B14F-4D97-AF65-F5344CB8AC3E}">
        <p14:creationId xmlns:p14="http://schemas.microsoft.com/office/powerpoint/2010/main" val="38647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9F4E8-0795-B248-8BC6-DD2D9C7D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3" y="624110"/>
            <a:ext cx="9715569" cy="1280890"/>
          </a:xfrm>
        </p:spPr>
        <p:txBody>
          <a:bodyPr/>
          <a:lstStyle/>
          <a:p>
            <a:r>
              <a:rPr lang="es-ES" dirty="0"/>
              <a:t>Conclusiones </a:t>
            </a:r>
            <a:r>
              <a:rPr lang="es-ES" dirty="0" err="1"/>
              <a:t>ACEs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E2CD8-42FB-B54A-8894-A7A3850B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080" y="1904999"/>
            <a:ext cx="9710532" cy="3770243"/>
          </a:xfrm>
        </p:spPr>
        <p:txBody>
          <a:bodyPr>
            <a:normAutofit/>
          </a:bodyPr>
          <a:lstStyle/>
          <a:p>
            <a:r>
              <a:rPr lang="es-ES" dirty="0"/>
              <a:t>Trauma infantil muy común.</a:t>
            </a:r>
          </a:p>
          <a:p>
            <a:r>
              <a:rPr lang="es-ES" dirty="0"/>
              <a:t>Vinculo entre trauma infantil y desordenes en las áreas </a:t>
            </a:r>
            <a:r>
              <a:rPr lang="es-ES" dirty="0" err="1"/>
              <a:t>bio</a:t>
            </a:r>
            <a:r>
              <a:rPr lang="es-ES" dirty="0"/>
              <a:t>-</a:t>
            </a:r>
            <a:r>
              <a:rPr lang="es-ES" dirty="0" err="1"/>
              <a:t>psico</a:t>
            </a:r>
            <a:r>
              <a:rPr lang="es-ES" dirty="0"/>
              <a:t>-social (dificultades cognitivas, enfermedades crónicas, depresión, suicidio, violencia, victima de violencia, consumo sustancias, esclerosis, cáncer…</a:t>
            </a:r>
          </a:p>
          <a:p>
            <a:r>
              <a:rPr lang="es-ES" dirty="0"/>
              <a:t>El estrés tóxico genera unas consecuencias tanto en la arquitectura cerebral, en nuestro SN y en la </a:t>
            </a:r>
            <a:r>
              <a:rPr lang="es-ES" dirty="0" err="1"/>
              <a:t>epigenética</a:t>
            </a:r>
            <a:r>
              <a:rPr lang="es-ES" dirty="0"/>
              <a:t> del individuo. </a:t>
            </a:r>
          </a:p>
          <a:p>
            <a:r>
              <a:rPr lang="es-ES" dirty="0"/>
              <a:t>17000 personas.  </a:t>
            </a:r>
          </a:p>
          <a:p>
            <a:pPr lvl="2"/>
            <a:r>
              <a:rPr lang="es-ES" dirty="0"/>
              <a:t>11220 al menos puntuaban uno.</a:t>
            </a:r>
          </a:p>
          <a:p>
            <a:pPr lvl="2"/>
            <a:r>
              <a:rPr lang="es-ES" dirty="0"/>
              <a:t>9761 puntuaban más de uno.</a:t>
            </a:r>
          </a:p>
          <a:p>
            <a:pPr lvl="2"/>
            <a:r>
              <a:rPr lang="es-ES" dirty="0"/>
              <a:t>5310 3 o más </a:t>
            </a:r>
            <a:r>
              <a:rPr lang="es-ES" dirty="0" err="1"/>
              <a:t>ACEs</a:t>
            </a:r>
            <a:r>
              <a:rPr lang="es-ES" dirty="0"/>
              <a:t>.</a:t>
            </a:r>
          </a:p>
          <a:p>
            <a:pPr lvl="2"/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lvl="2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513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B5D87-77C9-3F44-A3E2-09332ADD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5" y="624110"/>
            <a:ext cx="9634248" cy="1280890"/>
          </a:xfrm>
        </p:spPr>
        <p:txBody>
          <a:bodyPr>
            <a:normAutofit/>
          </a:bodyPr>
          <a:lstStyle/>
          <a:p>
            <a:r>
              <a:rPr lang="es-ES" sz="3200" dirty="0"/>
              <a:t>Trastorno traumático del desarrollo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429C13-DAF9-CF49-90BC-6DB46102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36" y="1607127"/>
            <a:ext cx="9107776" cy="4304095"/>
          </a:xfrm>
        </p:spPr>
        <p:txBody>
          <a:bodyPr/>
          <a:lstStyle/>
          <a:p>
            <a:r>
              <a:rPr lang="es-ES" dirty="0"/>
              <a:t>La edad es un factor de vulnerabilidad.</a:t>
            </a:r>
          </a:p>
          <a:p>
            <a:r>
              <a:rPr lang="es-ES" dirty="0"/>
              <a:t>Los trastornos de base traumática son trastornos de “no darse cuenta”.</a:t>
            </a:r>
          </a:p>
          <a:p>
            <a:r>
              <a:rPr lang="es-ES" dirty="0"/>
              <a:t>Por ello de vital importancia leer mucho más allá que las palabras durante las sesiones.</a:t>
            </a:r>
          </a:p>
          <a:p>
            <a:r>
              <a:rPr lang="es-ES" dirty="0"/>
              <a:t>El estrés traumático complejo o DESNOS (</a:t>
            </a:r>
            <a:r>
              <a:rPr lang="es-ES" dirty="0" err="1"/>
              <a:t>Disorder</a:t>
            </a:r>
            <a:r>
              <a:rPr lang="es-ES" dirty="0"/>
              <a:t> of Extreme Stress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otherwise</a:t>
            </a:r>
            <a:r>
              <a:rPr lang="es-ES" dirty="0"/>
              <a:t> </a:t>
            </a:r>
            <a:r>
              <a:rPr lang="es-ES" dirty="0" err="1"/>
              <a:t>Specified</a:t>
            </a:r>
            <a:r>
              <a:rPr lang="es-ES" dirty="0"/>
              <a:t>):</a:t>
            </a:r>
          </a:p>
          <a:p>
            <a:pPr lvl="1"/>
            <a:r>
              <a:rPr lang="es-ES" dirty="0"/>
              <a:t>desregulación emocional.</a:t>
            </a:r>
          </a:p>
          <a:p>
            <a:pPr lvl="1"/>
            <a:r>
              <a:rPr lang="es-ES" dirty="0"/>
              <a:t>pérdida de la propia identidad.</a:t>
            </a:r>
          </a:p>
          <a:p>
            <a:pPr lvl="1"/>
            <a:r>
              <a:rPr lang="es-ES" dirty="0"/>
              <a:t>alteraciones en la habilidad para relacionarse e intimar con otros.</a:t>
            </a:r>
          </a:p>
          <a:p>
            <a:pPr lvl="1"/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689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576AE-F564-AF45-8975-576A3E73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9" y="554182"/>
            <a:ext cx="9648103" cy="1350818"/>
          </a:xfrm>
        </p:spPr>
        <p:txBody>
          <a:bodyPr/>
          <a:lstStyle/>
          <a:p>
            <a:r>
              <a:rPr lang="es-ES" dirty="0"/>
              <a:t>DESNOS en niños y adolescentes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225ED4-1FC8-894B-9C95-972E103E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509" y="1863435"/>
            <a:ext cx="8915400" cy="4107873"/>
          </a:xfrm>
        </p:spPr>
        <p:txBody>
          <a:bodyPr/>
          <a:lstStyle/>
          <a:p>
            <a:r>
              <a:rPr lang="es-ES" dirty="0"/>
              <a:t>Desarrollo físico y psicológico más lento.</a:t>
            </a:r>
          </a:p>
          <a:p>
            <a:r>
              <a:rPr lang="es-ES" dirty="0"/>
              <a:t>Alteración de las funciones ejecutivas.</a:t>
            </a:r>
          </a:p>
          <a:p>
            <a:r>
              <a:rPr lang="es-ES" dirty="0"/>
              <a:t>Apego inseguro y desorganizado.</a:t>
            </a:r>
          </a:p>
          <a:p>
            <a:r>
              <a:rPr lang="es-ES" dirty="0"/>
              <a:t>Desregulación emocional.</a:t>
            </a:r>
          </a:p>
          <a:p>
            <a:r>
              <a:rPr lang="es-ES" dirty="0"/>
              <a:t>Amnesia.</a:t>
            </a:r>
          </a:p>
          <a:p>
            <a:r>
              <a:rPr lang="es-ES" dirty="0"/>
              <a:t>Vergüenza.</a:t>
            </a:r>
          </a:p>
          <a:p>
            <a:r>
              <a:rPr lang="es-ES" dirty="0"/>
              <a:t>Alteraciones en el </a:t>
            </a:r>
            <a:r>
              <a:rPr lang="es-ES" dirty="0" err="1"/>
              <a:t>autoconcepto</a:t>
            </a:r>
            <a:r>
              <a:rPr lang="es-ES" dirty="0"/>
              <a:t>.</a:t>
            </a:r>
          </a:p>
          <a:p>
            <a:r>
              <a:rPr lang="es-ES" dirty="0"/>
              <a:t>Impulsividad.</a:t>
            </a:r>
          </a:p>
          <a:p>
            <a:r>
              <a:rPr lang="es-ES" dirty="0"/>
              <a:t>Autolesiones.</a:t>
            </a:r>
          </a:p>
          <a:p>
            <a:r>
              <a:rPr lang="es-ES" dirty="0"/>
              <a:t>Dificultad en reconocer sus propias necesidades.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446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2F9F6-0DE3-264C-B90E-71A6E283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089" y="554837"/>
            <a:ext cx="8911687" cy="1280890"/>
          </a:xfrm>
        </p:spPr>
        <p:txBody>
          <a:bodyPr/>
          <a:lstStyle/>
          <a:p>
            <a:r>
              <a:rPr lang="es-ES" dirty="0"/>
              <a:t>DESNOS en adultos.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AC1B84-AB73-FF46-859A-289A95A9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89" y="1953491"/>
            <a:ext cx="9784523" cy="3957731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ES" dirty="0"/>
              <a:t>Amnesia o pérdida de la memoria sobre algunos fragmentos del pasado e incluso del presente.</a:t>
            </a:r>
          </a:p>
          <a:p>
            <a:pPr lvl="0"/>
            <a:r>
              <a:rPr lang="es-ES" dirty="0"/>
              <a:t>Disociación</a:t>
            </a:r>
          </a:p>
          <a:p>
            <a:pPr lvl="0"/>
            <a:r>
              <a:rPr lang="es-ES" dirty="0"/>
              <a:t>Vergüenza crónica.</a:t>
            </a:r>
          </a:p>
          <a:p>
            <a:pPr lvl="0"/>
            <a:r>
              <a:rPr lang="es-ES" dirty="0"/>
              <a:t>Sentimientos de culpabilidad e inutilidad.</a:t>
            </a:r>
          </a:p>
          <a:p>
            <a:pPr lvl="0"/>
            <a:r>
              <a:rPr lang="es-ES" dirty="0"/>
              <a:t>Problemas para conectar, relacionarse y confiar en los demás.</a:t>
            </a:r>
          </a:p>
          <a:p>
            <a:pPr lvl="0"/>
            <a:r>
              <a:rPr lang="es-ES" dirty="0"/>
              <a:t>Somatizaciones (dolor muscular, alteraciones digestivas, cefaleas, </a:t>
            </a:r>
            <a:r>
              <a:rPr lang="es-ES" dirty="0" err="1"/>
              <a:t>etc</a:t>
            </a:r>
            <a:r>
              <a:rPr lang="es-ES" dirty="0"/>
              <a:t>).</a:t>
            </a:r>
          </a:p>
          <a:p>
            <a:pPr lvl="0"/>
            <a:r>
              <a:rPr lang="es-ES" dirty="0"/>
              <a:t>Crisis en el sistema de valores.</a:t>
            </a:r>
          </a:p>
          <a:p>
            <a:pPr lvl="0"/>
            <a:r>
              <a:rPr lang="es-ES" dirty="0"/>
              <a:t>Disforia.</a:t>
            </a:r>
          </a:p>
          <a:p>
            <a:pPr lvl="0"/>
            <a:r>
              <a:rPr lang="es-ES" dirty="0"/>
              <a:t>Autolesiones.</a:t>
            </a:r>
          </a:p>
          <a:p>
            <a:pPr lvl="0"/>
            <a:r>
              <a:rPr lang="es-ES" dirty="0"/>
              <a:t>Ideación suicida.</a:t>
            </a:r>
          </a:p>
          <a:p>
            <a:pPr lvl="0"/>
            <a:r>
              <a:rPr lang="es-ES" dirty="0"/>
              <a:t>Adicciones.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4638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13FDF-5136-AC43-846D-D4F44E6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624110"/>
            <a:ext cx="9818687" cy="1280890"/>
          </a:xfrm>
        </p:spPr>
        <p:txBody>
          <a:bodyPr/>
          <a:lstStyle/>
          <a:p>
            <a:r>
              <a:rPr lang="es-ES" dirty="0"/>
              <a:t>¿Qué vamos a ver?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5C2C7F-A5B3-C04D-9D32-EE21EC948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138" y="1904999"/>
            <a:ext cx="7068330" cy="2924175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Qué entendemos por trauma.</a:t>
            </a:r>
          </a:p>
          <a:p>
            <a:r>
              <a:rPr lang="es-ES" dirty="0"/>
              <a:t>El estudio </a:t>
            </a:r>
            <a:r>
              <a:rPr lang="es-ES" dirty="0" err="1"/>
              <a:t>ACEs</a:t>
            </a:r>
            <a:r>
              <a:rPr lang="es-ES" dirty="0"/>
              <a:t> y su relación con la salud mental del individuo. </a:t>
            </a:r>
          </a:p>
          <a:p>
            <a:r>
              <a:rPr lang="es-ES" dirty="0"/>
              <a:t>Tipos de trauma (por comisión y omisión).</a:t>
            </a:r>
          </a:p>
          <a:p>
            <a:r>
              <a:rPr lang="es-ES" dirty="0"/>
              <a:t>Síntomas relacionados con el trauma.</a:t>
            </a:r>
          </a:p>
          <a:p>
            <a:r>
              <a:rPr lang="es-ES" dirty="0"/>
              <a:t>El proceso terapéutico. </a:t>
            </a:r>
          </a:p>
          <a:p>
            <a:pPr lvl="0"/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041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6022D-06D5-8541-9ECF-7B8592D4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825" y="609823"/>
            <a:ext cx="8915400" cy="837978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entendemos por trauma?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54A0E7-A8DB-D748-BEF7-9A44B808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82" y="2449375"/>
            <a:ext cx="8836401" cy="2559948"/>
          </a:xfrm>
        </p:spPr>
        <p:txBody>
          <a:bodyPr>
            <a:normAutofit/>
          </a:bodyPr>
          <a:lstStyle/>
          <a:p>
            <a:r>
              <a:rPr lang="es-ES" dirty="0"/>
              <a:t>Proceso terapéutico centrado en el trauma.</a:t>
            </a:r>
          </a:p>
          <a:p>
            <a:r>
              <a:rPr lang="es-ES" dirty="0"/>
              <a:t>De la herida relacional a la integración. </a:t>
            </a:r>
          </a:p>
          <a:p>
            <a:r>
              <a:rPr lang="es-ES" dirty="0"/>
              <a:t>Observación de la experiencia traumática: con curiosidad, sin juicio.</a:t>
            </a:r>
          </a:p>
          <a:p>
            <a:r>
              <a:rPr lang="es-ES" dirty="0"/>
              <a:t>Inicio de proceso terapéutico en individuo en crisis.</a:t>
            </a:r>
          </a:p>
          <a:p>
            <a:pPr lvl="1"/>
            <a:r>
              <a:rPr lang="es-ES" dirty="0"/>
              <a:t>No darse cuenta.</a:t>
            </a:r>
          </a:p>
          <a:p>
            <a:pPr lvl="1"/>
            <a:r>
              <a:rPr lang="es-ES" dirty="0"/>
              <a:t>No poder mirar en el problema.</a:t>
            </a:r>
          </a:p>
          <a:p>
            <a:pPr marL="0" indent="0">
              <a:buNone/>
            </a:pPr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188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26568-8768-5449-A360-BEE56ACA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794" y="584354"/>
            <a:ext cx="8911687" cy="1280890"/>
          </a:xfrm>
        </p:spPr>
        <p:txBody>
          <a:bodyPr>
            <a:normAutofit/>
          </a:bodyPr>
          <a:lstStyle/>
          <a:p>
            <a:r>
              <a:rPr lang="es-ES" sz="3200" dirty="0"/>
              <a:t>¿Qué entendemos por trauma? (II)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EFC780-1070-1244-B0C1-62F063812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563" y="2093843"/>
            <a:ext cx="8653133" cy="2587487"/>
          </a:xfrm>
        </p:spPr>
        <p:txBody>
          <a:bodyPr/>
          <a:lstStyle/>
          <a:p>
            <a:r>
              <a:rPr lang="es-ES" dirty="0"/>
              <a:t>Observamos la Memoria Traumática en:</a:t>
            </a:r>
          </a:p>
          <a:p>
            <a:pPr lvl="1"/>
            <a:r>
              <a:rPr lang="es-ES" dirty="0"/>
              <a:t>Las experiencias adversas. (</a:t>
            </a:r>
            <a:r>
              <a:rPr lang="es-ES" dirty="0" err="1"/>
              <a:t>bulling</a:t>
            </a:r>
            <a:r>
              <a:rPr lang="es-ES" dirty="0"/>
              <a:t>, maltrato, abuso). El pasado es presente.</a:t>
            </a:r>
          </a:p>
          <a:p>
            <a:pPr lvl="1"/>
            <a:r>
              <a:rPr lang="es-ES" dirty="0" err="1"/>
              <a:t>Autoconcepto</a:t>
            </a:r>
            <a:r>
              <a:rPr lang="es-ES" dirty="0"/>
              <a:t> </a:t>
            </a:r>
            <a:r>
              <a:rPr lang="es-ES" dirty="0" err="1"/>
              <a:t>desadaptativo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Exceso o falta emocional. Miedo, vergüenza, culpa, rabia. </a:t>
            </a:r>
          </a:p>
          <a:p>
            <a:pPr lvl="1"/>
            <a:r>
              <a:rPr lang="es-ES" dirty="0"/>
              <a:t>Estado </a:t>
            </a:r>
            <a:r>
              <a:rPr lang="es-ES" dirty="0" err="1"/>
              <a:t>psicobiológico</a:t>
            </a:r>
            <a:r>
              <a:rPr lang="es-ES" dirty="0"/>
              <a:t> de PELIGRO (lucha, huida, congelación). SEGURIDAD</a:t>
            </a:r>
          </a:p>
          <a:p>
            <a:pPr lvl="1"/>
            <a:r>
              <a:rPr lang="es-ES" dirty="0"/>
              <a:t>La interacción social y dificultad de conexión. (mirada, posición corporal) 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412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3215-7216-8E41-8EFD-60B1A5A0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4" y="526774"/>
            <a:ext cx="7832034" cy="795130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entendemos por trauma? (III)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15F3A7-BE79-E746-9103-527F1834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Secuelas del trauma: Dificultad en estar conectado con la vida, con él mismo y con la sensación de seguridad.</a:t>
            </a:r>
          </a:p>
          <a:p>
            <a:r>
              <a:rPr lang="es-ES" dirty="0"/>
              <a:t>La experiencia relacional traumática es la traición de otro individuo.</a:t>
            </a:r>
          </a:p>
          <a:p>
            <a:pPr lvl="1"/>
            <a:r>
              <a:rPr lang="es-ES" dirty="0"/>
              <a:t>A edades más tempranas y sin reparación el trauma se consolidará.</a:t>
            </a:r>
          </a:p>
          <a:p>
            <a:r>
              <a:rPr lang="es-ES" dirty="0"/>
              <a:t>La persona funcionará en estado de supervivencia.</a:t>
            </a:r>
          </a:p>
          <a:p>
            <a:r>
              <a:rPr lang="es-ES" dirty="0"/>
              <a:t>Tratamiento: de la supervivencia a la vida.</a:t>
            </a:r>
          </a:p>
          <a:p>
            <a:r>
              <a:rPr lang="es-ES" dirty="0"/>
              <a:t>Final del proceso terapéutico: Darse cuenta, poder mirar, poder relatar.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B725596-6E8C-9B46-9C90-35824F69C700}"/>
              </a:ext>
            </a:extLst>
          </p:cNvPr>
          <p:cNvSpPr txBox="1">
            <a:spLocks/>
          </p:cNvSpPr>
          <p:nvPr/>
        </p:nvSpPr>
        <p:spPr>
          <a:xfrm>
            <a:off x="1789043" y="526774"/>
            <a:ext cx="9867969" cy="1530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s-ES"/>
            </a:br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72C0E47-30C6-3441-9942-BB9E6FF62DF5}"/>
              </a:ext>
            </a:extLst>
          </p:cNvPr>
          <p:cNvSpPr txBox="1">
            <a:spLocks/>
          </p:cNvSpPr>
          <p:nvPr/>
        </p:nvSpPr>
        <p:spPr>
          <a:xfrm>
            <a:off x="1878497" y="427383"/>
            <a:ext cx="9930916" cy="1782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s-ES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680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075CC-77BA-B546-8188-0AE7DB0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825" y="571499"/>
            <a:ext cx="1993363" cy="957263"/>
          </a:xfrm>
        </p:spPr>
        <p:txBody>
          <a:bodyPr>
            <a:normAutofit/>
          </a:bodyPr>
          <a:lstStyle/>
          <a:p>
            <a:r>
              <a:rPr lang="es-ES_tradnl" b="1" dirty="0"/>
              <a:t>Trauma</a:t>
            </a:r>
            <a:endParaRPr lang="es-E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BCA0A-8C79-C94E-998D-36AD9A40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826" y="1728787"/>
            <a:ext cx="5522374" cy="4486275"/>
          </a:xfrm>
        </p:spPr>
        <p:txBody>
          <a:bodyPr>
            <a:normAutofit/>
          </a:bodyPr>
          <a:lstStyle/>
          <a:p>
            <a:pPr marL="0" lvl="8" indent="0">
              <a:buNone/>
            </a:pPr>
            <a:r>
              <a:rPr lang="es-ES_tradnl" sz="1800" i="1" dirty="0"/>
              <a:t>Choque o impresión emocional muy intenso causado por hechos o acontecimientos negativos que produce en el subconsciente de una persona una huella duradera que no puede o tarda en superar.</a:t>
            </a:r>
            <a:endParaRPr lang="es-ES_tradnl" sz="1800" dirty="0"/>
          </a:p>
          <a:p>
            <a:pPr marL="0" indent="0">
              <a:buNone/>
            </a:pPr>
            <a:r>
              <a:rPr lang="es-ES_tradnl" dirty="0"/>
              <a:t>El </a:t>
            </a:r>
            <a:r>
              <a:rPr lang="es-ES_tradnl" b="1" dirty="0"/>
              <a:t>trauma </a:t>
            </a:r>
            <a:r>
              <a:rPr lang="es-ES_tradnl" dirty="0"/>
              <a:t>aparece conectado con la experiencia de traición de otro ser humano, es relacional. No suele generarlo la experiencia en si, sea lo abrumadora que sea. </a:t>
            </a:r>
          </a:p>
          <a:p>
            <a:pPr marL="0" indent="0">
              <a:buNone/>
            </a:pPr>
            <a:r>
              <a:rPr lang="es-ES_tradnl" dirty="0"/>
              <a:t>Los síntomas que podemos observar, es una de las ventanas al trauma y al mundo interno del paciente, nos da pistas sobre las experiencias relacionales traumáticas del individuo.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A44178-1F13-444B-B476-1A464EB5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741" y="1676401"/>
            <a:ext cx="2382771" cy="31432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555E48-0424-6D41-881E-DCB3718C5D9A}"/>
              </a:ext>
            </a:extLst>
          </p:cNvPr>
          <p:cNvSpPr txBox="1"/>
          <p:nvPr/>
        </p:nvSpPr>
        <p:spPr>
          <a:xfrm>
            <a:off x="8321741" y="5014913"/>
            <a:ext cx="238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/>
              <a:t>	Juana </a:t>
            </a:r>
            <a:r>
              <a:rPr lang="es-ES_tradnl" sz="1200" dirty="0" err="1"/>
              <a:t>Basat</a:t>
            </a:r>
            <a:r>
              <a:rPr lang="es-ES_tradnl" sz="1200" dirty="0"/>
              <a:t>, 2013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26731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8AAB6-9A6F-F243-BCEF-0B4AB41A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855" y="614171"/>
            <a:ext cx="8911687" cy="1280890"/>
          </a:xfrm>
        </p:spPr>
        <p:txBody>
          <a:bodyPr/>
          <a:lstStyle/>
          <a:p>
            <a:r>
              <a:rPr lang="es-ES" dirty="0"/>
              <a:t>Heridas. Lucia Ros. 2022.</a:t>
            </a:r>
          </a:p>
        </p:txBody>
      </p:sp>
      <p:pic>
        <p:nvPicPr>
          <p:cNvPr id="4" name="VIDEO-2023-01-15-11-36-21.mp4">
            <a:hlinkClick r:id="" action="ppaction://media"/>
            <a:extLst>
              <a:ext uri="{FF2B5EF4-FFF2-40B4-BE49-F238E27FC236}">
                <a16:creationId xmlns:a16="http://schemas.microsoft.com/office/drawing/2014/main" id="{A4C847D3-AAFA-BF44-BAF2-6D5B305B28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3275" y="1387475"/>
            <a:ext cx="6869113" cy="3778250"/>
          </a:xfrm>
        </p:spPr>
      </p:pic>
    </p:spTree>
    <p:extLst>
      <p:ext uri="{BB962C8B-B14F-4D97-AF65-F5344CB8AC3E}">
        <p14:creationId xmlns:p14="http://schemas.microsoft.com/office/powerpoint/2010/main" val="7723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ADA8D-3D6F-B542-87FD-CAA71B9B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Heridas. Lucia Ros. 2022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D6CCD5-038E-F54D-9888-B6A467D11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1400" dirty="0"/>
              <a:t>Heridas que nos encierran/heridas que no se cierran/Se disimulan ante el sopor/de la vida moderna/luego gritan en Silencio/cuando no las ves./A menudo sin saberlo/pero siempre sin permiso/y sin avisar.</a:t>
            </a:r>
          </a:p>
          <a:p>
            <a:pPr marL="0" indent="0">
              <a:buNone/>
            </a:pPr>
            <a:r>
              <a:rPr lang="es-ES" sz="1400" dirty="0"/>
              <a:t>Heridas que dirigen nuestros actos/con el miedo al volante/y la inseguridad en los pies.</a:t>
            </a:r>
          </a:p>
          <a:p>
            <a:pPr marL="0" indent="0">
              <a:buNone/>
            </a:pPr>
            <a:r>
              <a:rPr lang="es-ES" sz="1400" dirty="0"/>
              <a:t>Heridas que nos alejan/que construyen escudos/que se esconden bajo la piel.</a:t>
            </a:r>
          </a:p>
          <a:p>
            <a:pPr marL="0" indent="0">
              <a:buNone/>
            </a:pPr>
            <a:r>
              <a:rPr lang="es-ES" sz="1400" dirty="0"/>
              <a:t>Heridas que nos nublan/que nos estancan/y distorsionan el paisaje.</a:t>
            </a:r>
          </a:p>
          <a:p>
            <a:pPr marL="0" indent="0">
              <a:buNone/>
            </a:pPr>
            <a:r>
              <a:rPr lang="es-ES" sz="1400" dirty="0"/>
              <a:t>Heridas que nos mudan las palabras/cuando toca plantar cara.</a:t>
            </a:r>
          </a:p>
          <a:p>
            <a:pPr marL="0" indent="0">
              <a:buNone/>
            </a:pPr>
            <a:r>
              <a:rPr lang="es-ES" sz="1400" dirty="0"/>
              <a:t>Heridas que se heredan/como ermitaño entre la hiedra/que espera que hierva la sangre./Sangre que traerá más sangre/si no se frena la herida./Herida/Herida la vida, la estima, el valor./Heridas.</a:t>
            </a:r>
          </a:p>
          <a:p>
            <a:pPr marL="0" indent="0">
              <a:buNone/>
            </a:pPr>
            <a:r>
              <a:rPr lang="es-ES" sz="1400" dirty="0"/>
              <a:t>Heridas que escuecen/pero alivian/si las escuchamos/aceptamos/trasmutamos/las sacamos pasear.</a:t>
            </a:r>
          </a:p>
          <a:p>
            <a:pPr marL="0" indent="0">
              <a:buNone/>
            </a:pPr>
            <a:r>
              <a:rPr lang="es-ES" sz="1400" dirty="0"/>
              <a:t>Y una vez vencida la herida,/lo que queda es la vida.</a:t>
            </a:r>
          </a:p>
        </p:txBody>
      </p:sp>
    </p:spTree>
    <p:extLst>
      <p:ext uri="{BB962C8B-B14F-4D97-AF65-F5344CB8AC3E}">
        <p14:creationId xmlns:p14="http://schemas.microsoft.com/office/powerpoint/2010/main" val="70595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FC9B6-DC6B-C744-ABDC-3A5D47BF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1" y="624110"/>
            <a:ext cx="9805021" cy="1280890"/>
          </a:xfrm>
        </p:spPr>
        <p:txBody>
          <a:bodyPr>
            <a:normAutofit/>
          </a:bodyPr>
          <a:lstStyle/>
          <a:p>
            <a:r>
              <a:rPr lang="es-ES" sz="3200" dirty="0"/>
              <a:t>Trauma como herida relacional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D39375-D344-AA43-ADB5-8687D6C97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5968379" cy="1613452"/>
          </a:xfrm>
        </p:spPr>
        <p:txBody>
          <a:bodyPr/>
          <a:lstStyle/>
          <a:p>
            <a:r>
              <a:rPr lang="es-ES" dirty="0"/>
              <a:t>Observamos la herida en:</a:t>
            </a:r>
          </a:p>
          <a:p>
            <a:pPr lvl="1"/>
            <a:r>
              <a:rPr lang="es-ES" dirty="0"/>
              <a:t>La sensación de seguridad.</a:t>
            </a:r>
          </a:p>
          <a:p>
            <a:pPr lvl="1"/>
            <a:r>
              <a:rPr lang="es-ES" dirty="0"/>
              <a:t>La conexión con uno mismo y con el entorno.</a:t>
            </a:r>
          </a:p>
          <a:p>
            <a:pPr lvl="1"/>
            <a:r>
              <a:rPr lang="es-ES" dirty="0"/>
              <a:t>La regulación emocional.</a:t>
            </a:r>
          </a:p>
        </p:txBody>
      </p:sp>
    </p:spTree>
    <p:extLst>
      <p:ext uri="{BB962C8B-B14F-4D97-AF65-F5344CB8AC3E}">
        <p14:creationId xmlns:p14="http://schemas.microsoft.com/office/powerpoint/2010/main" val="130334890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Espiral</Template>
  <TotalTime>5050</TotalTime>
  <Words>1159</Words>
  <Application>Microsoft Macintosh PowerPoint</Application>
  <PresentationFormat>Panorámica</PresentationFormat>
  <Paragraphs>119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Espiral</vt:lpstr>
      <vt:lpstr>Sanar el trauma. De la supervivencia a la vida. </vt:lpstr>
      <vt:lpstr>¿Qué vamos a ver?</vt:lpstr>
      <vt:lpstr>¿Qué entendemos por trauma? </vt:lpstr>
      <vt:lpstr>¿Qué entendemos por trauma? (II)</vt:lpstr>
      <vt:lpstr>¿Qué entendemos por trauma? (III) </vt:lpstr>
      <vt:lpstr>Trauma</vt:lpstr>
      <vt:lpstr>Heridas. Lucia Ros. 2022.</vt:lpstr>
      <vt:lpstr>Heridas. Lucia Ros. 2022</vt:lpstr>
      <vt:lpstr>Trauma como herida relacional</vt:lpstr>
      <vt:lpstr>Apego</vt:lpstr>
      <vt:lpstr>Trauma complejo del desarrollo.        Bessel Van der Kolk</vt:lpstr>
      <vt:lpstr>Modelo de intervención en trauma.</vt:lpstr>
      <vt:lpstr>El estudio ACEs y su relación con la salud  del individuo</vt:lpstr>
      <vt:lpstr>Pirámide ACEs</vt:lpstr>
      <vt:lpstr>Conclusiones ACEs</vt:lpstr>
      <vt:lpstr>Trastorno traumático del desarrollo</vt:lpstr>
      <vt:lpstr>DESNOS en niños y adolescentes</vt:lpstr>
      <vt:lpstr>DESNOS en adultos.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Sanar el trauma. De la supervivencia a la vida. </dc:title>
  <dc:creator>Usuario de Microsoft Office</dc:creator>
  <cp:lastModifiedBy>Usuario de Microsoft Office</cp:lastModifiedBy>
  <cp:revision>55</cp:revision>
  <dcterms:created xsi:type="dcterms:W3CDTF">2023-01-09T06:54:29Z</dcterms:created>
  <dcterms:modified xsi:type="dcterms:W3CDTF">2023-03-05T16:14:50Z</dcterms:modified>
</cp:coreProperties>
</file>