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3" r:id="rId4"/>
    <p:sldId id="269" r:id="rId5"/>
    <p:sldId id="270" r:id="rId6"/>
    <p:sldId id="262" r:id="rId7"/>
    <p:sldId id="266" r:id="rId8"/>
    <p:sldId id="267" r:id="rId9"/>
    <p:sldId id="268" r:id="rId10"/>
    <p:sldId id="271" r:id="rId11"/>
    <p:sldId id="272" r:id="rId12"/>
    <p:sldId id="274" r:id="rId13"/>
    <p:sldId id="264" r:id="rId14"/>
    <p:sldId id="273" r:id="rId15"/>
    <p:sldId id="265" r:id="rId16"/>
    <p:sldId id="275" r:id="rId17"/>
    <p:sldId id="276" r:id="rId18"/>
    <p:sldId id="277" r:id="rId19"/>
    <p:sldId id="280" r:id="rId20"/>
    <p:sldId id="278" r:id="rId21"/>
    <p:sldId id="281" r:id="rId22"/>
    <p:sldId id="321" r:id="rId23"/>
    <p:sldId id="322" r:id="rId24"/>
    <p:sldId id="342" r:id="rId25"/>
    <p:sldId id="283" r:id="rId26"/>
    <p:sldId id="343" r:id="rId27"/>
    <p:sldId id="344" r:id="rId28"/>
    <p:sldId id="398" r:id="rId29"/>
    <p:sldId id="346" r:id="rId30"/>
    <p:sldId id="314" r:id="rId31"/>
    <p:sldId id="347" r:id="rId32"/>
    <p:sldId id="361" r:id="rId33"/>
    <p:sldId id="379" r:id="rId34"/>
    <p:sldId id="397" r:id="rId35"/>
    <p:sldId id="36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/>
    <p:restoredTop sz="94652"/>
  </p:normalViewPr>
  <p:slideViewPr>
    <p:cSldViewPr snapToGrid="0" snapToObjects="1">
      <p:cViewPr varScale="1">
        <p:scale>
          <a:sx n="93" d="100"/>
          <a:sy n="93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B0128-30D5-604B-BD0D-099C2B0CBB8C}" type="datetimeFigureOut">
              <a:rPr lang="es-ES" smtClean="0"/>
              <a:t>20/3/23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445B-4DD2-5D49-B849-09ECFB4091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71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Pagina 26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4962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Paginas 44.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169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Paginas 45  y 46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7824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Paginas 45  y 46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612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Pagina 48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508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Pagina 2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679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2679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71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EBC64-44C5-D549-96B6-92313432AB6D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646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1D8D4-F946-CA44-9146-70148AFED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Sanar el trauma. De la supervivencia a la vida.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1A86B3-7982-7B48-9046-FD414914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78451"/>
          </a:xfrm>
        </p:spPr>
        <p:txBody>
          <a:bodyPr>
            <a:normAutofit/>
          </a:bodyPr>
          <a:lstStyle/>
          <a:p>
            <a:r>
              <a:rPr lang="es-ES" dirty="0"/>
              <a:t>Miguel </a:t>
            </a:r>
            <a:r>
              <a:rPr lang="es-ES" dirty="0" err="1"/>
              <a:t>Fúster</a:t>
            </a:r>
            <a:r>
              <a:rPr lang="es-ES" dirty="0"/>
              <a:t> </a:t>
            </a:r>
            <a:r>
              <a:rPr lang="es-ES" dirty="0" err="1"/>
              <a:t>Almarche</a:t>
            </a:r>
            <a:r>
              <a:rPr lang="es-ES" dirty="0"/>
              <a:t>. </a:t>
            </a:r>
          </a:p>
          <a:p>
            <a:r>
              <a:rPr lang="es-ES" dirty="0"/>
              <a:t>Psicólogo Clínico. Consultor EMDR.</a:t>
            </a:r>
          </a:p>
          <a:p>
            <a:r>
              <a:rPr lang="es-ES" dirty="0"/>
              <a:t>CDAI psicólogos.</a:t>
            </a:r>
          </a:p>
        </p:txBody>
      </p:sp>
    </p:spTree>
    <p:extLst>
      <p:ext uri="{BB962C8B-B14F-4D97-AF65-F5344CB8AC3E}">
        <p14:creationId xmlns:p14="http://schemas.microsoft.com/office/powerpoint/2010/main" val="19363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0BDC9-380D-4E45-937D-A6E21D87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191" y="624110"/>
            <a:ext cx="9576421" cy="1280890"/>
          </a:xfrm>
        </p:spPr>
        <p:txBody>
          <a:bodyPr>
            <a:normAutofit/>
          </a:bodyPr>
          <a:lstStyle/>
          <a:p>
            <a:r>
              <a:rPr lang="es-ES" sz="3200" dirty="0"/>
              <a:t>Apego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496D45-5755-5745-A8E8-2F7B5FD7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191" y="2017643"/>
            <a:ext cx="9576421" cy="3893579"/>
          </a:xfrm>
        </p:spPr>
        <p:txBody>
          <a:bodyPr/>
          <a:lstStyle/>
          <a:p>
            <a:r>
              <a:rPr lang="es-ES" dirty="0"/>
              <a:t>Muestra de la experiencia relacional del individuo con otros seres con los que se relaciona.</a:t>
            </a:r>
          </a:p>
          <a:p>
            <a:pPr lvl="1"/>
            <a:r>
              <a:rPr lang="es-ES" dirty="0"/>
              <a:t>Fortaleza: Seguro.</a:t>
            </a:r>
          </a:p>
          <a:p>
            <a:pPr lvl="1"/>
            <a:r>
              <a:rPr lang="es-ES" dirty="0"/>
              <a:t>Desequilibrio. Ansioso.</a:t>
            </a:r>
          </a:p>
          <a:p>
            <a:pPr lvl="1"/>
            <a:r>
              <a:rPr lang="es-ES" dirty="0"/>
              <a:t>Disociación: Desorganizado.</a:t>
            </a:r>
          </a:p>
          <a:p>
            <a:endParaRPr lang="es-ES" dirty="0"/>
          </a:p>
          <a:p>
            <a:r>
              <a:rPr lang="es-ES" dirty="0"/>
              <a:t>Ser humano de la dependencia a la interdependencia.</a:t>
            </a:r>
          </a:p>
          <a:p>
            <a:r>
              <a:rPr lang="es-ES" dirty="0"/>
              <a:t>Experiencias adversas en la infancia.</a:t>
            </a:r>
          </a:p>
        </p:txBody>
      </p:sp>
    </p:spTree>
    <p:extLst>
      <p:ext uri="{BB962C8B-B14F-4D97-AF65-F5344CB8AC3E}">
        <p14:creationId xmlns:p14="http://schemas.microsoft.com/office/powerpoint/2010/main" val="3072427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A0D59-CB54-894A-BBAE-DCB8E2AF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Trauma complejo del desarrollo. </a:t>
            </a:r>
            <a:br>
              <a:rPr lang="es-ES" sz="3200" dirty="0"/>
            </a:br>
            <a:r>
              <a:rPr lang="es-ES" sz="3200" dirty="0"/>
              <a:t>						</a:t>
            </a:r>
            <a:r>
              <a:rPr lang="es-ES" sz="2000" dirty="0" err="1"/>
              <a:t>Bessel</a:t>
            </a:r>
            <a:r>
              <a:rPr lang="es-ES" sz="2000" dirty="0"/>
              <a:t> Van der </a:t>
            </a:r>
            <a:r>
              <a:rPr lang="es-ES" sz="2000" dirty="0" err="1"/>
              <a:t>Kolk</a:t>
            </a:r>
            <a:endParaRPr lang="es-ES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1537AF-18FA-364F-98E2-FB6AE624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681762" cy="126558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La experiencia de múltiples, crónicas y prolongadas experiencias adversas y eventos traumáticos durante el desarrollo, la mayoría de las veces de naturaleza interpersonal y de inicio temprano en la vida.</a:t>
            </a:r>
          </a:p>
        </p:txBody>
      </p:sp>
    </p:spTree>
    <p:extLst>
      <p:ext uri="{BB962C8B-B14F-4D97-AF65-F5344CB8AC3E}">
        <p14:creationId xmlns:p14="http://schemas.microsoft.com/office/powerpoint/2010/main" val="1748834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AC639-4FCB-DE4A-B5BB-C908ABF7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471" y="624110"/>
            <a:ext cx="9785142" cy="1280890"/>
          </a:xfrm>
        </p:spPr>
        <p:txBody>
          <a:bodyPr>
            <a:normAutofit/>
          </a:bodyPr>
          <a:lstStyle/>
          <a:p>
            <a:r>
              <a:rPr lang="es-ES" sz="3200" dirty="0"/>
              <a:t>Modelo de intervención en trauma.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508A7-19A6-B748-B7EA-5314EEF6D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844" y="1789043"/>
            <a:ext cx="8825948" cy="2902227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Trauma no es lo que me sucedió, trauma es lo que pasó dentro de mi como resultado de lo que me sucedió.  </a:t>
            </a:r>
            <a:r>
              <a:rPr lang="es-ES" dirty="0" err="1"/>
              <a:t>Gabor</a:t>
            </a:r>
            <a:r>
              <a:rPr lang="es-ES" dirty="0"/>
              <a:t> Mate.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El modelo de intervención en trauma explora la relación que hay entre los síntomas actuales y con las experiencias anteriores.  </a:t>
            </a:r>
          </a:p>
          <a:p>
            <a:pPr marL="0" indent="0">
              <a:buNone/>
            </a:pPr>
            <a:r>
              <a:rPr lang="es-ES" dirty="0"/>
              <a:t>	Qué pasa dentro de mi  (PRESENTE)</a:t>
            </a:r>
          </a:p>
          <a:p>
            <a:pPr marL="0" indent="0">
              <a:buNone/>
            </a:pPr>
            <a:r>
              <a:rPr lang="es-ES" dirty="0"/>
              <a:t>	Como resultado de lo que me sucedió (PASADO)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290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98D92-BCD5-ED49-93C2-461B78DB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13" y="624110"/>
            <a:ext cx="9824899" cy="1280890"/>
          </a:xfrm>
        </p:spPr>
        <p:txBody>
          <a:bodyPr>
            <a:normAutofit/>
          </a:bodyPr>
          <a:lstStyle/>
          <a:p>
            <a:r>
              <a:rPr lang="es-ES" sz="3200" dirty="0"/>
              <a:t>El estudio </a:t>
            </a:r>
            <a:r>
              <a:rPr lang="es-ES" sz="3200" dirty="0" err="1"/>
              <a:t>ACEs</a:t>
            </a:r>
            <a:r>
              <a:rPr lang="es-ES" sz="3200" dirty="0"/>
              <a:t> y su relación con la salud  del individuo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7B2EA5-4AA3-3245-8022-A2242CFE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03" y="2093843"/>
            <a:ext cx="8915400" cy="3777622"/>
          </a:xfrm>
        </p:spPr>
        <p:txBody>
          <a:bodyPr/>
          <a:lstStyle/>
          <a:p>
            <a:r>
              <a:rPr lang="es-ES" dirty="0"/>
              <a:t>Demuestra cómo las experiencias adversas en la infancia (</a:t>
            </a:r>
            <a:r>
              <a:rPr lang="es-ES" dirty="0" err="1"/>
              <a:t>ACEs</a:t>
            </a:r>
            <a:r>
              <a:rPr lang="es-ES" dirty="0"/>
              <a:t>) tienen consecuencias directas en la salud del individuo.</a:t>
            </a:r>
          </a:p>
          <a:p>
            <a:r>
              <a:rPr lang="es-ES" dirty="0"/>
              <a:t>Dr. </a:t>
            </a:r>
            <a:r>
              <a:rPr lang="es-ES" dirty="0" err="1"/>
              <a:t>Felliti</a:t>
            </a:r>
            <a:r>
              <a:rPr lang="es-ES" dirty="0"/>
              <a:t>, clínica obesidad.</a:t>
            </a:r>
          </a:p>
          <a:p>
            <a:r>
              <a:rPr lang="es-ES" dirty="0"/>
              <a:t> Hipótesis: La dificultad en bajar de peso podría ser una estrategia de afrontamiento de mecanismos de depresión, ansiedad, miedo o vergüenza asociados a experiencias adversas anteriores.</a:t>
            </a:r>
          </a:p>
          <a:p>
            <a:r>
              <a:rPr lang="es-ES" dirty="0"/>
              <a:t>Encuesta acerca de Abuso físico, sexual y emocional, negligencia física y emocional, exposición a violencia domestica, uso de drogas en hogar, enfermedad mental de alguno de los padres, separación, cárcel. </a:t>
            </a:r>
          </a:p>
        </p:txBody>
      </p:sp>
    </p:spTree>
    <p:extLst>
      <p:ext uri="{BB962C8B-B14F-4D97-AF65-F5344CB8AC3E}">
        <p14:creationId xmlns:p14="http://schemas.microsoft.com/office/powerpoint/2010/main" val="412724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41C32-883B-F34C-88DB-4D8973F9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96" y="499419"/>
            <a:ext cx="3106632" cy="608945"/>
          </a:xfrm>
        </p:spPr>
        <p:txBody>
          <a:bodyPr>
            <a:normAutofit/>
          </a:bodyPr>
          <a:lstStyle/>
          <a:p>
            <a:r>
              <a:rPr lang="es-ES" sz="3200" dirty="0"/>
              <a:t>Pirámide </a:t>
            </a:r>
            <a:r>
              <a:rPr lang="es-ES" sz="3200" dirty="0" err="1"/>
              <a:t>ACEs</a:t>
            </a:r>
            <a:endParaRPr lang="es-ES" sz="32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8EBA21-FF27-6C4C-8FBC-FFA40AECE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692" y="1257049"/>
            <a:ext cx="7162800" cy="4803893"/>
          </a:xfrm>
        </p:spPr>
      </p:pic>
    </p:spTree>
    <p:extLst>
      <p:ext uri="{BB962C8B-B14F-4D97-AF65-F5344CB8AC3E}">
        <p14:creationId xmlns:p14="http://schemas.microsoft.com/office/powerpoint/2010/main" val="38647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9F4E8-0795-B248-8BC6-DD2D9C7D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3" y="624110"/>
            <a:ext cx="9715569" cy="1280890"/>
          </a:xfrm>
        </p:spPr>
        <p:txBody>
          <a:bodyPr/>
          <a:lstStyle/>
          <a:p>
            <a:r>
              <a:rPr lang="es-ES" dirty="0"/>
              <a:t>Conclusiones </a:t>
            </a:r>
            <a:r>
              <a:rPr lang="es-ES" dirty="0" err="1"/>
              <a:t>ACEs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E2CD8-42FB-B54A-8894-A7A3850B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080" y="1904999"/>
            <a:ext cx="9710532" cy="3770243"/>
          </a:xfrm>
        </p:spPr>
        <p:txBody>
          <a:bodyPr>
            <a:normAutofit/>
          </a:bodyPr>
          <a:lstStyle/>
          <a:p>
            <a:r>
              <a:rPr lang="es-ES" dirty="0"/>
              <a:t>Trauma infantil muy común.</a:t>
            </a:r>
          </a:p>
          <a:p>
            <a:r>
              <a:rPr lang="es-ES" dirty="0"/>
              <a:t>Vinculo entre trauma infantil y desordenes en las áreas </a:t>
            </a:r>
            <a:r>
              <a:rPr lang="es-ES" dirty="0" err="1"/>
              <a:t>bio</a:t>
            </a:r>
            <a:r>
              <a:rPr lang="es-ES" dirty="0"/>
              <a:t>-</a:t>
            </a:r>
            <a:r>
              <a:rPr lang="es-ES" dirty="0" err="1"/>
              <a:t>psico</a:t>
            </a:r>
            <a:r>
              <a:rPr lang="es-ES" dirty="0"/>
              <a:t>-social (dificultades cognitivas, enfermedades crónicas, depresión, suicidio, violencia, victima de violencia, consumo sustancias, esclerosis, cáncer…</a:t>
            </a:r>
          </a:p>
          <a:p>
            <a:r>
              <a:rPr lang="es-ES" dirty="0"/>
              <a:t>El estrés tóxico genera unas consecuencias tanto en la arquitectura cerebral, en nuestro SN y en la </a:t>
            </a:r>
            <a:r>
              <a:rPr lang="es-ES" dirty="0" err="1"/>
              <a:t>epigenética</a:t>
            </a:r>
            <a:r>
              <a:rPr lang="es-ES" dirty="0"/>
              <a:t> del individuo. </a:t>
            </a:r>
          </a:p>
          <a:p>
            <a:r>
              <a:rPr lang="es-ES" dirty="0"/>
              <a:t>17000 personas.  </a:t>
            </a:r>
          </a:p>
          <a:p>
            <a:pPr lvl="2"/>
            <a:r>
              <a:rPr lang="es-ES" dirty="0"/>
              <a:t>11220 al menos puntuaban uno.</a:t>
            </a:r>
          </a:p>
          <a:p>
            <a:pPr lvl="2"/>
            <a:r>
              <a:rPr lang="es-ES" dirty="0"/>
              <a:t>9761 puntuaban más de uno.</a:t>
            </a:r>
          </a:p>
          <a:p>
            <a:pPr lvl="2"/>
            <a:r>
              <a:rPr lang="es-ES" dirty="0"/>
              <a:t>5310 3 o más </a:t>
            </a:r>
            <a:r>
              <a:rPr lang="es-ES" dirty="0" err="1"/>
              <a:t>ACEs</a:t>
            </a:r>
            <a:r>
              <a:rPr lang="es-ES" dirty="0"/>
              <a:t>.</a:t>
            </a:r>
          </a:p>
          <a:p>
            <a:pPr lvl="2"/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lvl="2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513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B5D87-77C9-3F44-A3E2-09332ADD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5" y="624110"/>
            <a:ext cx="9634248" cy="1280890"/>
          </a:xfrm>
        </p:spPr>
        <p:txBody>
          <a:bodyPr>
            <a:normAutofit/>
          </a:bodyPr>
          <a:lstStyle/>
          <a:p>
            <a:r>
              <a:rPr lang="es-ES" sz="3200" dirty="0"/>
              <a:t>Trastorno traumático del desarrollo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429C13-DAF9-CF49-90BC-6DB46102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836" y="1607127"/>
            <a:ext cx="9107776" cy="4304095"/>
          </a:xfrm>
        </p:spPr>
        <p:txBody>
          <a:bodyPr/>
          <a:lstStyle/>
          <a:p>
            <a:r>
              <a:rPr lang="es-ES" dirty="0"/>
              <a:t>La edad es un factor de vulnerabilidad.</a:t>
            </a:r>
          </a:p>
          <a:p>
            <a:r>
              <a:rPr lang="es-ES" dirty="0"/>
              <a:t>Los trastornos de base traumática son trastornos de “no darse cuenta”.</a:t>
            </a:r>
          </a:p>
          <a:p>
            <a:r>
              <a:rPr lang="es-ES" dirty="0"/>
              <a:t>Por ello de vital importancia leer mucho más allá que las palabras durante las sesiones.</a:t>
            </a:r>
          </a:p>
          <a:p>
            <a:r>
              <a:rPr lang="es-ES" dirty="0"/>
              <a:t>El estrés traumático complejo o DESNOS (</a:t>
            </a:r>
            <a:r>
              <a:rPr lang="es-ES" dirty="0" err="1"/>
              <a:t>Disorder</a:t>
            </a:r>
            <a:r>
              <a:rPr lang="es-ES" dirty="0"/>
              <a:t> of Extreme Stress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otherwise</a:t>
            </a:r>
            <a:r>
              <a:rPr lang="es-ES" dirty="0"/>
              <a:t> </a:t>
            </a:r>
            <a:r>
              <a:rPr lang="es-ES" dirty="0" err="1"/>
              <a:t>Specified</a:t>
            </a:r>
            <a:r>
              <a:rPr lang="es-ES" dirty="0"/>
              <a:t>):</a:t>
            </a:r>
          </a:p>
          <a:p>
            <a:pPr lvl="1"/>
            <a:r>
              <a:rPr lang="es-ES" dirty="0"/>
              <a:t>desregulación emocional.</a:t>
            </a:r>
          </a:p>
          <a:p>
            <a:pPr lvl="1"/>
            <a:r>
              <a:rPr lang="es-ES" dirty="0"/>
              <a:t>pérdida de la propia identidad.</a:t>
            </a:r>
          </a:p>
          <a:p>
            <a:pPr lvl="1"/>
            <a:r>
              <a:rPr lang="es-ES" dirty="0"/>
              <a:t>alteraciones en la habilidad para relacionarse e intimar con otros.</a:t>
            </a:r>
          </a:p>
          <a:p>
            <a:pPr lvl="1"/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689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576AE-F564-AF45-8975-576A3E73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09" y="554182"/>
            <a:ext cx="9648103" cy="1350818"/>
          </a:xfrm>
        </p:spPr>
        <p:txBody>
          <a:bodyPr/>
          <a:lstStyle/>
          <a:p>
            <a:r>
              <a:rPr lang="es-ES" dirty="0"/>
              <a:t>DESNOS en niños y adolescentes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225ED4-1FC8-894B-9C95-972E103E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509" y="1863435"/>
            <a:ext cx="8915400" cy="4107873"/>
          </a:xfrm>
        </p:spPr>
        <p:txBody>
          <a:bodyPr/>
          <a:lstStyle/>
          <a:p>
            <a:r>
              <a:rPr lang="es-ES" dirty="0"/>
              <a:t>Desarrollo físico y psicológico más lento.</a:t>
            </a:r>
          </a:p>
          <a:p>
            <a:r>
              <a:rPr lang="es-ES" dirty="0"/>
              <a:t>Alteración de las funciones ejecutivas.</a:t>
            </a:r>
          </a:p>
          <a:p>
            <a:r>
              <a:rPr lang="es-ES" dirty="0"/>
              <a:t>Apego inseguro y desorganizado.</a:t>
            </a:r>
          </a:p>
          <a:p>
            <a:r>
              <a:rPr lang="es-ES" dirty="0"/>
              <a:t>Desregulación emocional.</a:t>
            </a:r>
          </a:p>
          <a:p>
            <a:r>
              <a:rPr lang="es-ES" dirty="0"/>
              <a:t>Amnesia.</a:t>
            </a:r>
          </a:p>
          <a:p>
            <a:r>
              <a:rPr lang="es-ES" dirty="0"/>
              <a:t>Vergüenza.</a:t>
            </a:r>
          </a:p>
          <a:p>
            <a:r>
              <a:rPr lang="es-ES" dirty="0"/>
              <a:t>Alteraciones en el </a:t>
            </a:r>
            <a:r>
              <a:rPr lang="es-ES" dirty="0" err="1"/>
              <a:t>autoconcepto</a:t>
            </a:r>
            <a:r>
              <a:rPr lang="es-ES" dirty="0"/>
              <a:t>.</a:t>
            </a:r>
          </a:p>
          <a:p>
            <a:r>
              <a:rPr lang="es-ES" dirty="0"/>
              <a:t>Impulsividad.</a:t>
            </a:r>
          </a:p>
          <a:p>
            <a:r>
              <a:rPr lang="es-ES" dirty="0"/>
              <a:t>Autolesiones.</a:t>
            </a:r>
          </a:p>
          <a:p>
            <a:r>
              <a:rPr lang="es-ES" dirty="0"/>
              <a:t>Dificultad en reconocer sus propias necesidades.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446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2F9F6-0DE3-264C-B90E-71A6E283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089" y="554837"/>
            <a:ext cx="8911687" cy="1280890"/>
          </a:xfrm>
        </p:spPr>
        <p:txBody>
          <a:bodyPr/>
          <a:lstStyle/>
          <a:p>
            <a:r>
              <a:rPr lang="es-ES" dirty="0"/>
              <a:t>DESNOS en adultos.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AC1B84-AB73-FF46-859A-289A95A9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89" y="1953491"/>
            <a:ext cx="9784523" cy="3957731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ES" dirty="0"/>
              <a:t>Amnesia o pérdida de la memoria sobre algunos fragmentos del pasado e incluso del presente.</a:t>
            </a:r>
          </a:p>
          <a:p>
            <a:pPr lvl="0"/>
            <a:r>
              <a:rPr lang="es-ES" dirty="0"/>
              <a:t>Disociación</a:t>
            </a:r>
          </a:p>
          <a:p>
            <a:pPr lvl="0"/>
            <a:r>
              <a:rPr lang="es-ES" dirty="0"/>
              <a:t>Vergüenza crónica.</a:t>
            </a:r>
          </a:p>
          <a:p>
            <a:pPr lvl="0"/>
            <a:r>
              <a:rPr lang="es-ES" dirty="0"/>
              <a:t>Sentimientos de culpabilidad e inutilidad.</a:t>
            </a:r>
          </a:p>
          <a:p>
            <a:pPr lvl="0"/>
            <a:r>
              <a:rPr lang="es-ES" dirty="0"/>
              <a:t>Problemas para conectar, relacionarse y confiar en los demás.</a:t>
            </a:r>
          </a:p>
          <a:p>
            <a:pPr lvl="0"/>
            <a:r>
              <a:rPr lang="es-ES" dirty="0"/>
              <a:t>Somatizaciones (dolor muscular, alteraciones digestivas, cefaleas, </a:t>
            </a:r>
            <a:r>
              <a:rPr lang="es-ES" dirty="0" err="1"/>
              <a:t>etc</a:t>
            </a:r>
            <a:r>
              <a:rPr lang="es-ES" dirty="0"/>
              <a:t>).</a:t>
            </a:r>
          </a:p>
          <a:p>
            <a:pPr lvl="0"/>
            <a:r>
              <a:rPr lang="es-ES" dirty="0"/>
              <a:t>Crisis en el sistema de valores.</a:t>
            </a:r>
          </a:p>
          <a:p>
            <a:pPr lvl="0"/>
            <a:r>
              <a:rPr lang="es-ES" dirty="0"/>
              <a:t>Disforia.</a:t>
            </a:r>
          </a:p>
          <a:p>
            <a:pPr lvl="0"/>
            <a:r>
              <a:rPr lang="es-ES" dirty="0"/>
              <a:t>Autolesiones.</a:t>
            </a:r>
          </a:p>
          <a:p>
            <a:pPr lvl="0"/>
            <a:r>
              <a:rPr lang="es-ES" dirty="0"/>
              <a:t>Ideación suicida.</a:t>
            </a:r>
          </a:p>
          <a:p>
            <a:pPr lvl="0"/>
            <a:r>
              <a:rPr lang="es-ES" dirty="0"/>
              <a:t>Adicciones.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4638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0947" y="633469"/>
            <a:ext cx="8911687" cy="1038875"/>
          </a:xfrm>
        </p:spPr>
        <p:txBody>
          <a:bodyPr>
            <a:noAutofit/>
          </a:bodyPr>
          <a:lstStyle/>
          <a:p>
            <a:r>
              <a:rPr lang="es-ES_tradnl" sz="3200" dirty="0"/>
              <a:t>El amor y la conexión humana: factor de protección del sistema inmunitario.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7688298" y="1568127"/>
            <a:ext cx="3122697" cy="437976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00948" y="2196661"/>
            <a:ext cx="4941286" cy="336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Una infancia suficientemente feliz facilita un funcionamiento integrado del SN. Fortalece al sistema opioide y regula al sistema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dopaminérgico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afectando al manejo de las experiencias de curiosidad, placer/dolor y de bienestar (serotonina y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oxitocina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facilitando una buena salud física y emocional.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45C23F2-D50A-7344-A934-EC252DD1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1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13FDF-5136-AC43-846D-D4F44E6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624110"/>
            <a:ext cx="9818687" cy="1280890"/>
          </a:xfrm>
        </p:spPr>
        <p:txBody>
          <a:bodyPr/>
          <a:lstStyle/>
          <a:p>
            <a:r>
              <a:rPr lang="es-ES" dirty="0"/>
              <a:t>¿Qué vamos a ver?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5C2C7F-A5B3-C04D-9D32-EE21EC948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138" y="1904999"/>
            <a:ext cx="7068330" cy="2924175"/>
          </a:xfrm>
        </p:spPr>
        <p:txBody>
          <a:bodyPr>
            <a:normAutofit/>
          </a:bodyPr>
          <a:lstStyle/>
          <a:p>
            <a:pPr lvl="0"/>
            <a:r>
              <a:rPr lang="es-ES" dirty="0"/>
              <a:t>Qué entendemos por trauma.</a:t>
            </a:r>
          </a:p>
          <a:p>
            <a:r>
              <a:rPr lang="es-ES" dirty="0"/>
              <a:t>El estudio </a:t>
            </a:r>
            <a:r>
              <a:rPr lang="es-ES" dirty="0" err="1"/>
              <a:t>ACEs</a:t>
            </a:r>
            <a:r>
              <a:rPr lang="es-ES" dirty="0"/>
              <a:t> y su relación con la salud mental del individuo. </a:t>
            </a:r>
          </a:p>
          <a:p>
            <a:r>
              <a:rPr lang="es-ES" dirty="0"/>
              <a:t>Tipos de trauma (por comisión y omisión).</a:t>
            </a:r>
          </a:p>
          <a:p>
            <a:r>
              <a:rPr lang="es-ES" dirty="0"/>
              <a:t>El trauma complejo o DESNOS.</a:t>
            </a:r>
          </a:p>
          <a:p>
            <a:r>
              <a:rPr lang="es-ES" dirty="0"/>
              <a:t>Síntomas relacionados con el trauma.</a:t>
            </a:r>
          </a:p>
          <a:p>
            <a:r>
              <a:rPr lang="es-ES" dirty="0"/>
              <a:t>El proceso terapéutico. </a:t>
            </a:r>
          </a:p>
          <a:p>
            <a:pPr lvl="0"/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0415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18900-30C1-014F-BEA7-C0612110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trauma relacional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685F9-15EC-1D49-9DB8-C15BE5521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1462294"/>
            <a:ext cx="8911688" cy="4630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CFEE20-CF4B-5345-9A71-5FEE456A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41" y="3934843"/>
            <a:ext cx="3836436" cy="215799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8E487C2-DFBE-314D-A2E9-4DBF7BDDA69E}"/>
              </a:ext>
            </a:extLst>
          </p:cNvPr>
          <p:cNvSpPr txBox="1"/>
          <p:nvPr/>
        </p:nvSpPr>
        <p:spPr>
          <a:xfrm>
            <a:off x="7215809" y="265374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Trauma por comisión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51FEAA-ADF7-E446-B4E3-8223B122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035" y="1448006"/>
            <a:ext cx="3807242" cy="24048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027B13-53B5-E64F-9CA3-5D3A4EF9516A}"/>
              </a:ext>
            </a:extLst>
          </p:cNvPr>
          <p:cNvSpPr txBox="1"/>
          <p:nvPr/>
        </p:nvSpPr>
        <p:spPr>
          <a:xfrm>
            <a:off x="7442781" y="4886325"/>
            <a:ext cx="251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Trauma por omisión</a:t>
            </a:r>
          </a:p>
        </p:txBody>
      </p:sp>
    </p:spTree>
    <p:extLst>
      <p:ext uri="{BB962C8B-B14F-4D97-AF65-F5344CB8AC3E}">
        <p14:creationId xmlns:p14="http://schemas.microsoft.com/office/powerpoint/2010/main" val="235811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5BCB5-3328-654F-865E-D089D746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4" y="624110"/>
            <a:ext cx="9201150" cy="790353"/>
          </a:xfrm>
        </p:spPr>
        <p:txBody>
          <a:bodyPr/>
          <a:lstStyle/>
          <a:p>
            <a:r>
              <a:rPr lang="es-ES" dirty="0"/>
              <a:t>Trauma y desregulación sentidos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BF5C16-E5B1-8546-AA35-60740B826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278" y="1833562"/>
            <a:ext cx="6347253" cy="4533751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072506D-8BE9-B34C-AA08-028BC60EA70B}"/>
              </a:ext>
            </a:extLst>
          </p:cNvPr>
          <p:cNvSpPr txBox="1"/>
          <p:nvPr/>
        </p:nvSpPr>
        <p:spPr>
          <a:xfrm>
            <a:off x="9232900" y="2543174"/>
            <a:ext cx="2552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Tacto.</a:t>
            </a:r>
          </a:p>
          <a:p>
            <a:pPr marL="342900" indent="-342900">
              <a:buAutoNum type="arabicPeriod"/>
            </a:pPr>
            <a:r>
              <a:rPr lang="es-ES" dirty="0"/>
              <a:t>Vista.</a:t>
            </a:r>
          </a:p>
          <a:p>
            <a:pPr marL="342900" indent="-342900">
              <a:buAutoNum type="arabicPeriod"/>
            </a:pPr>
            <a:r>
              <a:rPr lang="es-ES" dirty="0"/>
              <a:t>Gusto.</a:t>
            </a:r>
          </a:p>
          <a:p>
            <a:pPr marL="342900" indent="-342900">
              <a:buAutoNum type="arabicPeriod"/>
            </a:pPr>
            <a:r>
              <a:rPr lang="es-ES" dirty="0"/>
              <a:t>Olfato.</a:t>
            </a:r>
          </a:p>
          <a:p>
            <a:pPr marL="342900" indent="-342900">
              <a:buAutoNum type="arabicPeriod"/>
            </a:pPr>
            <a:r>
              <a:rPr lang="es-ES" dirty="0" err="1"/>
              <a:t>Oido</a:t>
            </a:r>
            <a:r>
              <a:rPr lang="es-ES" dirty="0"/>
              <a:t> (voz)</a:t>
            </a:r>
          </a:p>
          <a:p>
            <a:pPr marL="342900" indent="-342900">
              <a:buAutoNum type="arabicPeriod"/>
            </a:pPr>
            <a:r>
              <a:rPr lang="es-ES" dirty="0" err="1"/>
              <a:t>Interocepción</a:t>
            </a:r>
            <a:r>
              <a:rPr lang="es-ES" dirty="0"/>
              <a:t>.</a:t>
            </a:r>
          </a:p>
          <a:p>
            <a:pPr marL="342900" indent="-342900">
              <a:buAutoNum type="arabicPeriod"/>
            </a:pPr>
            <a:r>
              <a:rPr lang="es-ES" dirty="0"/>
              <a:t>Propiocepción.</a:t>
            </a:r>
          </a:p>
          <a:p>
            <a:pPr marL="342900" indent="-342900">
              <a:buAutoNum type="arabi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8865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053C2-B1AA-0F4E-A0A7-E3A4C4C4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25" y="634621"/>
            <a:ext cx="8911687" cy="1280890"/>
          </a:xfrm>
        </p:spPr>
        <p:txBody>
          <a:bodyPr>
            <a:normAutofit/>
          </a:bodyPr>
          <a:lstStyle/>
          <a:p>
            <a:r>
              <a:rPr lang="es-ES" sz="3200" dirty="0"/>
              <a:t>Trauma y cerebro</a:t>
            </a:r>
            <a:br>
              <a:rPr lang="es-ES" sz="3200" dirty="0"/>
            </a:br>
            <a:br>
              <a:rPr lang="es-ES" sz="2000" dirty="0"/>
            </a:br>
            <a:r>
              <a:rPr lang="es-ES" sz="1800" dirty="0"/>
              <a:t>Corteza </a:t>
            </a:r>
            <a:r>
              <a:rPr lang="es-ES" sz="1800" dirty="0" err="1"/>
              <a:t>orbitofrontal</a:t>
            </a:r>
            <a:r>
              <a:rPr lang="es-ES" sz="1800" dirty="0"/>
              <a:t> derecha: Memoria implícita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C388D68-2EB7-7047-8707-403324332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2CFAB1D-6E35-494E-ACAC-0E1B0557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48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3629" y="676223"/>
            <a:ext cx="8729196" cy="58824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Trauma y cerebro (II)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3629" y="1474312"/>
            <a:ext cx="10029999" cy="4432502"/>
          </a:xfrm>
        </p:spPr>
        <p:txBody>
          <a:bodyPr>
            <a:normAutofit/>
          </a:bodyPr>
          <a:lstStyle/>
          <a:p>
            <a:r>
              <a:rPr lang="es-ES" dirty="0"/>
              <a:t>La </a:t>
            </a:r>
            <a:r>
              <a:rPr lang="es-ES" b="1" dirty="0"/>
              <a:t>VISION DE LA REALIDAD </a:t>
            </a:r>
            <a:r>
              <a:rPr lang="es-ES" dirty="0"/>
              <a:t>está mediatizada tanto por experiencias positivas como negativas.</a:t>
            </a:r>
            <a:endParaRPr lang="es-ES_tradnl" dirty="0"/>
          </a:p>
          <a:p>
            <a:r>
              <a:rPr lang="es-ES_tradnl" dirty="0"/>
              <a:t>Las experiencias traumáticas almacenadas como memoria implícita, llevan a la </a:t>
            </a:r>
            <a:r>
              <a:rPr lang="es-ES_tradnl" b="1" dirty="0"/>
              <a:t>corteza </a:t>
            </a:r>
            <a:r>
              <a:rPr lang="es-ES_tradnl" b="1" dirty="0" err="1"/>
              <a:t>orbitofrontal</a:t>
            </a:r>
            <a:r>
              <a:rPr lang="es-ES_tradnl" b="1" dirty="0"/>
              <a:t> </a:t>
            </a:r>
            <a:r>
              <a:rPr lang="es-ES_tradnl" dirty="0"/>
              <a:t>(sobretodo la derecha) a producir una percepción de las experiencias conectadas con peligro, indefensión, culpa, vergüenza</a:t>
            </a:r>
            <a:r>
              <a:rPr lang="es-ES" dirty="0"/>
              <a:t>… </a:t>
            </a:r>
          </a:p>
          <a:p>
            <a:r>
              <a:rPr lang="es-ES" dirty="0"/>
              <a:t>La visión de la realidad funciona así como guía en nuestra percepción y no nos permite pasar a otro estado mientras el trauma no esté resuelto. El trauma se ha incorporado en nuestra manera de ver, hacer, sentir, percibir… </a:t>
            </a:r>
          </a:p>
          <a:p>
            <a:r>
              <a:rPr lang="es-ES" dirty="0"/>
              <a:t>El trauma apaga la luz del cerebro, generando en algunos casos amnesia, despersonalización, desrealización, confusión de identidad y alteración de identidad, en resumen, procesos disociativos que vienen a afectar de manera directa al self. </a:t>
            </a:r>
            <a:r>
              <a:rPr lang="es-ES_tradnl" dirty="0"/>
              <a:t>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A5E80B-158E-3D40-A908-CAB354A4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52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3629" y="676223"/>
            <a:ext cx="8729196" cy="58824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Trauma y cerebro (III)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3629" y="1650124"/>
            <a:ext cx="10145612" cy="493631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s-ES_tradnl" dirty="0"/>
              <a:t>Funciones, disfunciones y defunciones de la C.O.F:</a:t>
            </a:r>
          </a:p>
          <a:p>
            <a:pPr fontAlgn="base"/>
            <a:r>
              <a:rPr lang="es-ES_tradnl" dirty="0"/>
              <a:t>Funciones: </a:t>
            </a:r>
            <a:r>
              <a:rPr lang="es-ES_tradnl" dirty="0" err="1"/>
              <a:t>Regulaci</a:t>
            </a:r>
            <a:r>
              <a:rPr lang="es-ES" dirty="0" err="1"/>
              <a:t>ón</a:t>
            </a:r>
            <a:r>
              <a:rPr lang="es-ES_tradnl" dirty="0"/>
              <a:t> conducta social, inhibición conductual, implicación en la personalidad, regulación psicofisiológica, gestión emocional y agresividad, sistema de recompensa y castigo, integración de la información sentido-experiencia, anticipación de toma de decisiones, motivación y planificación.</a:t>
            </a:r>
          </a:p>
          <a:p>
            <a:pPr marL="0" indent="0" fontAlgn="base">
              <a:buNone/>
            </a:pPr>
            <a:endParaRPr lang="es-ES_tradnl" dirty="0"/>
          </a:p>
          <a:p>
            <a:pPr fontAlgn="base"/>
            <a:r>
              <a:rPr lang="es-ES_tradnl" dirty="0"/>
              <a:t>Disfunciones: aparición de conductas agresivas, dificultad en la vinculación con los otros, no empatía, desobediencia de normas sociales, apatía, incapacidad para iniciar o mantener planes, elevado nivel de desinhibición, regulación externa, adicciones (comportamentales y a sustancias), trastornos de alimentación,…</a:t>
            </a:r>
          </a:p>
          <a:p>
            <a:pPr marL="0" indent="0" fontAlgn="base">
              <a:buNone/>
            </a:pPr>
            <a:endParaRPr lang="es-ES_tradnl" dirty="0"/>
          </a:p>
          <a:p>
            <a:r>
              <a:rPr lang="es-ES_tradnl" dirty="0"/>
              <a:t>Otras disfunciones pueden estar relacionadas con el temor social, la inhibición, la evitación de las conductas sociales, excesiva empatía en detrimento de s</a:t>
            </a:r>
            <a:r>
              <a:rPr lang="es-ES" dirty="0"/>
              <a:t>í mismo</a:t>
            </a:r>
            <a:r>
              <a:rPr lang="es-ES_tradnl" dirty="0"/>
              <a:t>, acatar normas sociales de manera rígida, alta inhibición… </a:t>
            </a:r>
          </a:p>
          <a:p>
            <a:pPr marL="0" indent="0">
              <a:buNone/>
            </a:pPr>
            <a:endParaRPr lang="es-ES_tradnl" sz="12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BBF57B-EEC0-2140-80EC-A4CA87B8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68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1588" y="665949"/>
            <a:ext cx="8585358" cy="608789"/>
          </a:xfrm>
        </p:spPr>
        <p:txBody>
          <a:bodyPr>
            <a:normAutofit/>
          </a:bodyPr>
          <a:lstStyle/>
          <a:p>
            <a:r>
              <a:rPr lang="es-ES_tradnl" sz="3200" dirty="0"/>
              <a:t>Trauma y cerebro (IV)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41588" y="1671145"/>
            <a:ext cx="10208674" cy="4639053"/>
          </a:xfrm>
        </p:spPr>
        <p:txBody>
          <a:bodyPr>
            <a:normAutofit/>
          </a:bodyPr>
          <a:lstStyle/>
          <a:p>
            <a:r>
              <a:rPr lang="es-ES_tradnl" dirty="0"/>
              <a:t>Defunciones. Se relaciona de manera directa con las emociones y la toma de decisiones. </a:t>
            </a:r>
          </a:p>
          <a:p>
            <a:pPr marL="400050" lvl="1" indent="0">
              <a:buNone/>
            </a:pPr>
            <a:r>
              <a:rPr lang="es-ES_tradnl" sz="1800" dirty="0"/>
              <a:t>Antonio </a:t>
            </a:r>
            <a:r>
              <a:rPr lang="es-ES_tradnl" sz="1800" dirty="0" err="1"/>
              <a:t>Damasio</a:t>
            </a:r>
            <a:r>
              <a:rPr lang="es-ES_tradnl" sz="1800" dirty="0"/>
              <a:t>, conocido neurólogo, es uno de los científicos que más ha estudiado el caso de </a:t>
            </a:r>
            <a:r>
              <a:rPr lang="es-ES_tradnl" sz="1800" dirty="0" err="1"/>
              <a:t>Pineas</a:t>
            </a:r>
            <a:r>
              <a:rPr lang="es-ES_tradnl" sz="1800" dirty="0"/>
              <a:t> Cage, que perdió el lóbulo frontal izquierdo en un trabajo en la mina y se comprobó el radical cambio de carácter, la dificultad en la planificación, el caos y el desorden.</a:t>
            </a:r>
          </a:p>
          <a:p>
            <a:pPr marL="0" indent="0">
              <a:buNone/>
            </a:pPr>
            <a:endParaRPr lang="es-ES_tradnl" sz="1600" dirty="0"/>
          </a:p>
          <a:p>
            <a:pPr marL="400050" lvl="1" indent="0">
              <a:buNone/>
            </a:pPr>
            <a:r>
              <a:rPr lang="es-ES_tradnl" sz="1800" dirty="0"/>
              <a:t>Las experiencias de trauma y sus consecuencias afectan al cerebro, aumentando la desregulación y sosteniendo la disociación, afectando a nuestro presente y nuestra planificación de futuro. Aún así debemos considerarlas disfunciones, NO defunciones. </a:t>
            </a:r>
          </a:p>
          <a:p>
            <a:pPr marL="400050" lvl="1" indent="0">
              <a:buNone/>
            </a:pPr>
            <a:r>
              <a:rPr lang="es-ES_tradnl" sz="1800" dirty="0"/>
              <a:t>Estas disfunciones en el lóbulo frontal afectan de manera directa a nivel </a:t>
            </a:r>
            <a:r>
              <a:rPr lang="es-ES_tradnl" sz="1800" dirty="0" err="1"/>
              <a:t>bio</a:t>
            </a:r>
            <a:r>
              <a:rPr lang="es-ES_tradnl" sz="1800" dirty="0"/>
              <a:t>-</a:t>
            </a:r>
            <a:r>
              <a:rPr lang="es-ES_tradnl" sz="1800" dirty="0" err="1"/>
              <a:t>psico</a:t>
            </a:r>
            <a:r>
              <a:rPr lang="es-ES_tradnl" sz="1800" dirty="0"/>
              <a:t>-social.</a:t>
            </a:r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C7B96AE-CAB9-4147-BB6D-CC633782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1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0000A-150B-914F-A879-069A7B09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118" y="705945"/>
            <a:ext cx="8911687" cy="528797"/>
          </a:xfrm>
        </p:spPr>
        <p:txBody>
          <a:bodyPr>
            <a:noAutofit/>
          </a:bodyPr>
          <a:lstStyle/>
          <a:p>
            <a:r>
              <a:rPr lang="es-ES" sz="3200" dirty="0"/>
              <a:t>Maduración del cerebro del niño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7BA7868-892A-4649-A7CC-D0B197877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9616" y="1450428"/>
            <a:ext cx="5157042" cy="377825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109F59-4D20-8F44-A50C-71D0CA7CD53E}"/>
              </a:ext>
            </a:extLst>
          </p:cNvPr>
          <p:cNvSpPr txBox="1"/>
          <p:nvPr/>
        </p:nvSpPr>
        <p:spPr>
          <a:xfrm>
            <a:off x="1773118" y="1450428"/>
            <a:ext cx="473649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Ser altamente dependiente y con explosiones de dopamina constantes, con un sistema cerebral preparado para, con los adultos, ir conectándose al amor, al manejo del dolor y el placer, al enfado, a la ilusión, para llegar a la autorregulación y la autorrealización.</a:t>
            </a:r>
          </a:p>
          <a:p>
            <a:r>
              <a:rPr lang="es-ES_tradnl" dirty="0"/>
              <a:t> </a:t>
            </a:r>
          </a:p>
          <a:p>
            <a:r>
              <a:rPr lang="es-ES_tradnl" dirty="0"/>
              <a:t>El adulto es el compañero que le enseña al niño a confiar y a manejarse, facilitando la exploración. </a:t>
            </a:r>
          </a:p>
          <a:p>
            <a:r>
              <a:rPr lang="es-ES_tradnl" dirty="0"/>
              <a:t>Funciona como lóbulo frontal auxiliar del niño. El lóbulo frontal del niño irá madurando hasta después de los veinte años siempre en interrelación</a:t>
            </a:r>
            <a:r>
              <a:rPr lang="es-ES_tradnl"/>
              <a:t>. </a:t>
            </a:r>
            <a:endParaRPr lang="es-ES_tradnl" dirty="0"/>
          </a:p>
          <a:p>
            <a:endParaRPr lang="es-ES_tradnl" sz="1600" dirty="0"/>
          </a:p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8FF05C8-55F3-3440-ACE3-C352B5F6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60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8124C-6134-FF46-A11E-D499B0F7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07" y="610256"/>
            <a:ext cx="8911687" cy="1280890"/>
          </a:xfrm>
        </p:spPr>
        <p:txBody>
          <a:bodyPr>
            <a:normAutofit/>
          </a:bodyPr>
          <a:lstStyle/>
          <a:p>
            <a:r>
              <a:rPr lang="es-ES" sz="3200" dirty="0"/>
              <a:t>El proceso Psicoterapéutico: El Terapeuta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BA533D-DCE4-6E4D-B836-65657002C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07" y="1537855"/>
            <a:ext cx="9729105" cy="43733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1900" dirty="0"/>
              <a:t>					Formación + Supervisión + Psicoterapia </a:t>
            </a:r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r>
              <a:rPr lang="es-ES" sz="1900" dirty="0"/>
              <a:t>				</a:t>
            </a:r>
            <a:r>
              <a:rPr lang="es-ES" sz="3000" dirty="0"/>
              <a:t>Psicólogo Suficientemente Bueno</a:t>
            </a:r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r>
              <a:rPr lang="es-ES" sz="1900" dirty="0"/>
              <a:t>Donald </a:t>
            </a:r>
            <a:r>
              <a:rPr lang="es-ES" sz="1900" dirty="0" err="1"/>
              <a:t>Winicott</a:t>
            </a:r>
            <a:r>
              <a:rPr lang="es-ES" sz="1900" dirty="0"/>
              <a:t> popularizó durante la segunda mitad del siglo XX la expresión que hacia referencia a una madre suficientemente buena para desarrollar su teoría sobre la indispensable función del sostén de los hijos.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98779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6436C-13C4-834F-A31D-EF3B75E2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28" y="665018"/>
            <a:ext cx="2673928" cy="665018"/>
          </a:xfrm>
        </p:spPr>
        <p:txBody>
          <a:bodyPr>
            <a:normAutofit/>
          </a:bodyPr>
          <a:lstStyle/>
          <a:p>
            <a:r>
              <a:rPr lang="es-ES" sz="3200" dirty="0"/>
              <a:t>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008D73-A439-6447-989E-A68424E59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048" y="2521527"/>
            <a:ext cx="9297987" cy="3865418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		 	Neurobiología. Necesario un conocimiento del SNC.</a:t>
            </a:r>
          </a:p>
          <a:p>
            <a:pPr marL="0" indent="0">
              <a:buNone/>
            </a:pPr>
            <a:r>
              <a:rPr lang="es-ES" dirty="0"/>
              <a:t>			Anatomía cerebral.</a:t>
            </a:r>
          </a:p>
          <a:p>
            <a:pPr marL="0" indent="0">
              <a:buNone/>
            </a:pPr>
            <a:r>
              <a:rPr lang="es-ES" dirty="0"/>
              <a:t>			Apego.</a:t>
            </a:r>
          </a:p>
          <a:p>
            <a:pPr marL="0" indent="0">
              <a:buNone/>
            </a:pPr>
            <a:r>
              <a:rPr lang="es-ES" dirty="0"/>
              <a:t>			Trauma y Disociación. </a:t>
            </a:r>
          </a:p>
          <a:p>
            <a:pPr marL="0" indent="0" fontAlgn="base">
              <a:buNone/>
            </a:pPr>
            <a:r>
              <a:rPr lang="es-ES" dirty="0"/>
              <a:t>			Terapias de Reprocesamiento como EMDR.</a:t>
            </a:r>
          </a:p>
          <a:p>
            <a:pPr marL="1371600" lvl="3" indent="0" fontAlgn="base">
              <a:buNone/>
            </a:pPr>
            <a:r>
              <a:rPr lang="es-ES" sz="1800" dirty="0"/>
              <a:t>Terapias que incluyan al cuerpo como </a:t>
            </a:r>
            <a:r>
              <a:rPr lang="es-ES" sz="1800" dirty="0" err="1"/>
              <a:t>Somatic</a:t>
            </a:r>
            <a:r>
              <a:rPr lang="es-ES" sz="1800" dirty="0"/>
              <a:t> </a:t>
            </a:r>
            <a:r>
              <a:rPr lang="es-ES" sz="1800" dirty="0" err="1"/>
              <a:t>Experiencing</a:t>
            </a:r>
            <a:r>
              <a:rPr lang="es-ES" sz="1800" dirty="0"/>
              <a:t>,  </a:t>
            </a:r>
            <a:r>
              <a:rPr lang="es-ES" sz="1800" dirty="0" err="1"/>
              <a:t>Sensorimotor</a:t>
            </a:r>
            <a:r>
              <a:rPr lang="es-ES" sz="1800" dirty="0"/>
              <a:t>, </a:t>
            </a:r>
            <a:r>
              <a:rPr lang="es-ES" sz="1800" dirty="0" err="1"/>
              <a:t>Vegetoterapia</a:t>
            </a:r>
            <a:r>
              <a:rPr lang="es-ES" sz="1800" dirty="0"/>
              <a:t>…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8314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620110"/>
            <a:ext cx="8071945" cy="651643"/>
          </a:xfrm>
        </p:spPr>
        <p:txBody>
          <a:bodyPr>
            <a:normAutofit/>
          </a:bodyPr>
          <a:lstStyle/>
          <a:p>
            <a:r>
              <a:rPr lang="es-ES_tradnl" sz="3200" b="1" dirty="0"/>
              <a:t>Darse cuenta. </a:t>
            </a:r>
            <a:r>
              <a:rPr lang="es-ES_tradnl" sz="3200" dirty="0"/>
              <a:t>Quién soy: Terapeuta.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33600" y="1492469"/>
            <a:ext cx="9371011" cy="4418753"/>
          </a:xfrm>
        </p:spPr>
        <p:txBody>
          <a:bodyPr>
            <a:normAutofit/>
          </a:bodyPr>
          <a:lstStyle/>
          <a:p>
            <a:r>
              <a:rPr lang="es-ES_tradnl" dirty="0"/>
              <a:t>La Supervisión debe comenzar por nosotros.</a:t>
            </a:r>
          </a:p>
          <a:p>
            <a:r>
              <a:rPr lang="es-ES_tradnl" dirty="0"/>
              <a:t>Explora quién eres.</a:t>
            </a:r>
          </a:p>
          <a:p>
            <a:r>
              <a:rPr lang="es-ES_tradnl" dirty="0"/>
              <a:t>La psicoterapia es un proceso relacional: </a:t>
            </a:r>
          </a:p>
          <a:p>
            <a:pPr lvl="1"/>
            <a:r>
              <a:rPr lang="es-ES_tradnl" sz="1800" dirty="0"/>
              <a:t>Es importante entender nuestra historia, para poder conectar plenamente con la persona con la que trabajamos y su historia.</a:t>
            </a:r>
          </a:p>
          <a:p>
            <a:pPr lvl="1"/>
            <a:r>
              <a:rPr lang="es-ES_tradnl" sz="1800" dirty="0"/>
              <a:t>Una historia integrada en el terapeuta será un factor facilitador de </a:t>
            </a:r>
            <a:r>
              <a:rPr lang="es-ES_tradnl" sz="1800" b="1" dirty="0"/>
              <a:t>conexión </a:t>
            </a:r>
            <a:r>
              <a:rPr lang="es-ES_tradnl" sz="1800" dirty="0"/>
              <a:t>con la persona con la que trabajamos; de dónde vengo (niño y adolescente), quién soy y hacia dónde quiero ir (adulto).</a:t>
            </a:r>
          </a:p>
          <a:p>
            <a:pPr lvl="1"/>
            <a:r>
              <a:rPr lang="es-ES_tradnl" sz="1800" dirty="0"/>
              <a:t>Mis cicatrices emocionales y recursos, como factores de protección y mis heridas emocionales, como factores de riesgo: la transferencia y la contratransferencia. El valor de la psicoterapia en el terapeuta.</a:t>
            </a:r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6BC6D1-C8F0-1143-9566-C54CDDB6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8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6022D-06D5-8541-9ECF-7B8592D4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825" y="609823"/>
            <a:ext cx="8915400" cy="837978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entendemos por trauma?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54A0E7-A8DB-D748-BEF7-9A44B808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182" y="2449375"/>
            <a:ext cx="8836401" cy="2559948"/>
          </a:xfrm>
        </p:spPr>
        <p:txBody>
          <a:bodyPr>
            <a:normAutofit/>
          </a:bodyPr>
          <a:lstStyle/>
          <a:p>
            <a:r>
              <a:rPr lang="es-ES" dirty="0"/>
              <a:t>Proceso terapéutico centrado en el trauma.</a:t>
            </a:r>
          </a:p>
          <a:p>
            <a:r>
              <a:rPr lang="es-ES" dirty="0"/>
              <a:t>De la herida relacional a la integración. </a:t>
            </a:r>
          </a:p>
          <a:p>
            <a:r>
              <a:rPr lang="es-ES" dirty="0"/>
              <a:t>Observación de la experiencia traumática: con curiosidad, sin juicio.</a:t>
            </a:r>
          </a:p>
          <a:p>
            <a:r>
              <a:rPr lang="es-ES" dirty="0"/>
              <a:t>Inicio de proceso terapéutico en individuo en crisis.</a:t>
            </a:r>
          </a:p>
          <a:p>
            <a:pPr lvl="1"/>
            <a:r>
              <a:rPr lang="es-ES" dirty="0"/>
              <a:t>No darse cuenta.</a:t>
            </a:r>
          </a:p>
          <a:p>
            <a:pPr lvl="1"/>
            <a:r>
              <a:rPr lang="es-ES" dirty="0"/>
              <a:t>No poder mirar en el problema.</a:t>
            </a:r>
          </a:p>
          <a:p>
            <a:pPr marL="0" indent="0">
              <a:buNone/>
            </a:pPr>
            <a:endParaRPr lang="es-ES" dirty="0"/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1880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79C14-AFCB-3B4F-8161-4169BEDF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414" y="599090"/>
            <a:ext cx="9560198" cy="743573"/>
          </a:xfrm>
        </p:spPr>
        <p:txBody>
          <a:bodyPr>
            <a:normAutofit/>
          </a:bodyPr>
          <a:lstStyle/>
          <a:p>
            <a:r>
              <a:rPr lang="es-ES" sz="3200" b="1" dirty="0"/>
              <a:t>Darse cuenta: </a:t>
            </a:r>
            <a:r>
              <a:rPr lang="es-ES" sz="3200" dirty="0"/>
              <a:t>Quién soy: Terapeuta (II)</a:t>
            </a:r>
            <a:endParaRPr lang="es-ES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3D0EB3-9AD6-2145-B271-FC80E299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569" y="1342663"/>
            <a:ext cx="8924081" cy="4849793"/>
          </a:xfrm>
        </p:spPr>
        <p:txBody>
          <a:bodyPr>
            <a:normAutofit/>
          </a:bodyPr>
          <a:lstStyle/>
          <a:p>
            <a:r>
              <a:rPr lang="es-ES_tradnl" dirty="0"/>
              <a:t>¿Por qué decidiste dedicarte a la salud mental?</a:t>
            </a:r>
          </a:p>
          <a:p>
            <a:r>
              <a:rPr lang="es-ES_tradnl" dirty="0"/>
              <a:t>¿Por qué te interesan las terapias enfocadas al trauma?</a:t>
            </a:r>
          </a:p>
          <a:p>
            <a:r>
              <a:rPr lang="es-ES_tradnl" dirty="0"/>
              <a:t>¿De qué manera te relacionas?</a:t>
            </a:r>
          </a:p>
          <a:p>
            <a:r>
              <a:rPr lang="es-ES_tradnl" dirty="0"/>
              <a:t>¿Cuál es la experiencia relacional terapéutica más bonita que has vivido?</a:t>
            </a:r>
          </a:p>
          <a:p>
            <a:r>
              <a:rPr lang="es-ES_tradnl" dirty="0"/>
              <a:t>¿Cuál es la experiencia relacional terapéutica más dura que has vivido?</a:t>
            </a:r>
          </a:p>
          <a:p>
            <a:r>
              <a:rPr lang="es-ES_tradnl" dirty="0"/>
              <a:t>Dime cinco experiencias de tu vida que puedan explicarte quién eres hoy.</a:t>
            </a:r>
          </a:p>
          <a:p>
            <a:r>
              <a:rPr lang="es-ES_tradnl" dirty="0"/>
              <a:t>¿Cómo te llevas con tus emociones? (rabia, vergüenza, tristeza, miedo, alegría...).</a:t>
            </a:r>
          </a:p>
          <a:p>
            <a:r>
              <a:rPr lang="es-ES_tradnl" dirty="0"/>
              <a:t>¿Qué estrategias utilizas para calmarte? ¿Y para activarte?</a:t>
            </a:r>
          </a:p>
          <a:p>
            <a:r>
              <a:rPr lang="es-ES_tradnl" dirty="0"/>
              <a:t>¿Cómo te cuidas?</a:t>
            </a:r>
          </a:p>
          <a:p>
            <a:r>
              <a:rPr lang="es-ES_tradnl" dirty="0"/>
              <a:t>¿Cómo te entretienes?</a:t>
            </a:r>
          </a:p>
          <a:p>
            <a:r>
              <a:rPr lang="es-ES_tradnl" dirty="0"/>
              <a:t>¿Cómo manejas el aburrimiento?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4858D6-979D-B04C-9CE6-5A24F963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65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6232" y="624110"/>
            <a:ext cx="8911687" cy="799544"/>
          </a:xfrm>
        </p:spPr>
        <p:txBody>
          <a:bodyPr>
            <a:normAutofit/>
          </a:bodyPr>
          <a:lstStyle/>
          <a:p>
            <a:r>
              <a:rPr lang="es-ES_tradnl" sz="3200" dirty="0"/>
              <a:t>Conexión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876232" y="1423654"/>
            <a:ext cx="53624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El ser humano necesita de </a:t>
            </a:r>
            <a:r>
              <a:rPr lang="es-ES_trad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conexión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desde su concepción. </a:t>
            </a: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Algunos han vivido estrés tóxico continuado. </a:t>
            </a: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El terapeuta se dedica al cuidado de sus pacientes, algunos cumpliendo la formación y dejando la supervisión y la psicoterapia. </a:t>
            </a: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Evitando mirarse hacia dentro y regulándose de esta manera.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Exploremos nuestras características de personalidad, regulación, capacidad para tolerar el dolor físico o emocional,  sistema inmune. 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 necesario ser consciente de nuestras heridas, cuidarlas y curarlas para que no interfieran en el tratamiento de mis pacientes.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BC36AEF-A5D6-2A48-9ED1-8C3A5685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1BD9E976-577C-7C4E-AF37-06E5AF966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78239" y="1423654"/>
            <a:ext cx="3549221" cy="3778250"/>
          </a:xfrm>
        </p:spPr>
      </p:pic>
    </p:spTree>
    <p:extLst>
      <p:ext uri="{BB962C8B-B14F-4D97-AF65-F5344CB8AC3E}">
        <p14:creationId xmlns:p14="http://schemas.microsoft.com/office/powerpoint/2010/main" val="1479825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C9F27-D186-6A4F-9E67-3B0EEAF1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138" y="646517"/>
            <a:ext cx="8911687" cy="679173"/>
          </a:xfrm>
        </p:spPr>
        <p:txBody>
          <a:bodyPr/>
          <a:lstStyle/>
          <a:p>
            <a:r>
              <a:rPr lang="es-ES" sz="3200" dirty="0"/>
              <a:t>Tratamiento: Mirando al terapeuta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9F6DD4-8949-F644-90EE-CC86BFA6B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9438" y="1504709"/>
            <a:ext cx="2680068" cy="3695451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05E71C-CF86-1041-811C-9FD79DFF1144}"/>
              </a:ext>
            </a:extLst>
          </p:cNvPr>
          <p:cNvSpPr txBox="1"/>
          <p:nvPr/>
        </p:nvSpPr>
        <p:spPr>
          <a:xfrm>
            <a:off x="1794138" y="1527459"/>
            <a:ext cx="6729752" cy="430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tratamiento pretende emular un arte marcial como el </a:t>
            </a:r>
            <a:r>
              <a:rPr lang="es-ES" b="1" dirty="0"/>
              <a:t>aikido</a:t>
            </a:r>
            <a:r>
              <a:rPr lang="es-ES" dirty="0"/>
              <a:t>, basado en el círculo, </a:t>
            </a:r>
          </a:p>
          <a:p>
            <a:endParaRPr lang="es-ES" dirty="0"/>
          </a:p>
          <a:p>
            <a:r>
              <a:rPr lang="es-ES" dirty="0" err="1"/>
              <a:t>Aiki</a:t>
            </a:r>
            <a:r>
              <a:rPr lang="es-ES" dirty="0"/>
              <a:t> significa armonía con la energía vital.</a:t>
            </a:r>
          </a:p>
          <a:p>
            <a:endParaRPr lang="es-ES" dirty="0"/>
          </a:p>
          <a:p>
            <a:r>
              <a:rPr lang="es-ES" dirty="0"/>
              <a:t>El terapeuta absorbe lo que le presenta la persona, sin ser más que un acompañante. Se parte de esta tensión para iniciar el movimiento terapéutico, evitando la confrontación, la resistencia y acogiendo el conflicto, como una danza.</a:t>
            </a:r>
          </a:p>
          <a:p>
            <a:endParaRPr lang="es-ES" dirty="0"/>
          </a:p>
          <a:p>
            <a:r>
              <a:rPr lang="es-ES" dirty="0"/>
              <a:t>En el proceso de curación  atravesamos el vacío para que el paciente pueda conectar con el </a:t>
            </a:r>
            <a:r>
              <a:rPr lang="es-ES" dirty="0" err="1"/>
              <a:t>self</a:t>
            </a:r>
            <a:r>
              <a:rPr lang="es-ES" dirty="0"/>
              <a:t>, con la parte auténtica de él.</a:t>
            </a:r>
          </a:p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7109B88-3E2C-F141-B97A-64A18C63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86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13FE2-1B95-2243-AA93-CB51B388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118" y="624110"/>
            <a:ext cx="8911687" cy="1280890"/>
          </a:xfrm>
        </p:spPr>
        <p:txBody>
          <a:bodyPr/>
          <a:lstStyle/>
          <a:p>
            <a:r>
              <a:rPr lang="es-ES" dirty="0"/>
              <a:t>Tratamiento(II): Mirando al terapeuta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8D202C-97A2-4E47-895D-188F93B7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118" y="1905000"/>
            <a:ext cx="10124592" cy="3675993"/>
          </a:xfrm>
        </p:spPr>
        <p:txBody>
          <a:bodyPr>
            <a:normAutofit fontScale="92500"/>
          </a:bodyPr>
          <a:lstStyle/>
          <a:p>
            <a:pPr lvl="0"/>
            <a:r>
              <a:rPr lang="es-ES_tradnl" sz="1900" dirty="0"/>
              <a:t>Chi (vitalidad interior). La conexión se fortalece a medida que tomas conciencia, pues permites que la energía fluya y prosperen las conexiones físicas y neuronales.  </a:t>
            </a:r>
          </a:p>
          <a:p>
            <a:pPr lvl="0"/>
            <a:r>
              <a:rPr lang="es-ES_tradnl" sz="1900" dirty="0"/>
              <a:t>Ser consciente nos habla de integración cerebral, no darse cuenta nos habla de desconexión.</a:t>
            </a:r>
          </a:p>
          <a:p>
            <a:pPr lvl="0"/>
            <a:r>
              <a:rPr lang="es-ES_tradnl" sz="1900" dirty="0"/>
              <a:t>Presta atención a tu interior y reduce progresivamente tu resistencia a las sensaciones y juicios que estás experimentando para incrementar tu consciencia.</a:t>
            </a:r>
          </a:p>
          <a:p>
            <a:pPr lvl="0"/>
            <a:r>
              <a:rPr lang="es-ES_tradnl" sz="1900" dirty="0"/>
              <a:t>El trauma nos muestra que el </a:t>
            </a:r>
            <a:r>
              <a:rPr lang="es-ES_tradnl" sz="1900" dirty="0" err="1"/>
              <a:t>chi</a:t>
            </a:r>
            <a:r>
              <a:rPr lang="es-ES_tradnl" sz="1900" dirty="0"/>
              <a:t>  ha perdido el flujo de energía natural, tomando elementos de regulación externa para reequilibrarse. Observamos nuestro ritmo, siendo conscientes para, progresivamente pasar de la atención externa a la interna.</a:t>
            </a:r>
            <a:endParaRPr lang="es-ES" sz="1900" dirty="0"/>
          </a:p>
          <a:p>
            <a:pPr marL="0" indent="0">
              <a:buNone/>
            </a:pPr>
            <a:r>
              <a:rPr lang="es-ES_tradnl" dirty="0"/>
              <a:t> 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E4CFE9-085F-D648-AA95-6DF1B55E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41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6D28D-E077-9946-809A-B3012741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24" y="647259"/>
            <a:ext cx="8911687" cy="1280890"/>
          </a:xfrm>
        </p:spPr>
        <p:txBody>
          <a:bodyPr/>
          <a:lstStyle/>
          <a:p>
            <a:r>
              <a:rPr lang="es-ES" dirty="0"/>
              <a:t>El vínculo con los agentes implicados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099A13-DD8C-2246-8A04-CF92C37D1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proceso terapéutico debe ser una ventana desde la que observen y aprendan formas saludables de abordar el conflicto.  </a:t>
            </a:r>
          </a:p>
          <a:p>
            <a:r>
              <a:rPr lang="es-ES" dirty="0"/>
              <a:t>Una dinámica para ser conscientes de algunos roles perjudiciales y comunes en el proceso terapéutico, es el </a:t>
            </a:r>
            <a:r>
              <a:rPr lang="es-ES" b="1" dirty="0"/>
              <a:t>Triangulo Dramático de </a:t>
            </a:r>
            <a:r>
              <a:rPr lang="es-ES" b="1" dirty="0" err="1"/>
              <a:t>Karpman</a:t>
            </a:r>
            <a:r>
              <a:rPr lang="es-ES" dirty="0"/>
              <a:t>, donde los individuos muestran, de manera inconsciente los roles de salvador, víctima y agresor, y cómo éstos pueden ir variando en cada uno. Conocerlos y reconocer esta dinámica en nosotros y en los otros nos ayuda a salir de este complicado entramado relacional y da la oportunidad de cambio.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BB462D-8B37-8C43-A340-3A32456D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5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F9F3A-3FD0-E743-9506-995D4434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118" y="613600"/>
            <a:ext cx="8911687" cy="1280890"/>
          </a:xfrm>
        </p:spPr>
        <p:txBody>
          <a:bodyPr/>
          <a:lstStyle/>
          <a:p>
            <a:r>
              <a:rPr lang="es-ES" sz="3200" dirty="0"/>
              <a:t>El terapeuta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11E58A-697C-D741-A2C9-00D47D9B3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404" y="2102069"/>
            <a:ext cx="10243919" cy="3783724"/>
          </a:xfrm>
        </p:spPr>
        <p:txBody>
          <a:bodyPr>
            <a:normAutofit/>
          </a:bodyPr>
          <a:lstStyle/>
          <a:p>
            <a:r>
              <a:rPr lang="es-ES" dirty="0"/>
              <a:t>La mejor manera de enseñar es siendo un ejemplo para los pacientes.</a:t>
            </a:r>
          </a:p>
          <a:p>
            <a:r>
              <a:rPr lang="es-ES" dirty="0"/>
              <a:t>El terapeuta no deja de aprender, esto no debe ocultarse.</a:t>
            </a:r>
          </a:p>
          <a:p>
            <a:r>
              <a:rPr lang="es-ES" dirty="0"/>
              <a:t>El terapeuta debe tener paciencia.</a:t>
            </a:r>
          </a:p>
          <a:p>
            <a:r>
              <a:rPr lang="es-ES" dirty="0"/>
              <a:t>El terapeuta debe crear un buen clima.</a:t>
            </a:r>
          </a:p>
          <a:p>
            <a:r>
              <a:rPr lang="es-ES" dirty="0"/>
              <a:t>Si el terapeuta esta enfermo o cansado, debe trasmitirlo al paciente.</a:t>
            </a:r>
          </a:p>
          <a:p>
            <a:r>
              <a:rPr lang="es-ES" dirty="0"/>
              <a:t>Debe ser un buen maestro que guie al director de orquesta (el paciente), la jerarquía debe ser entendida desde el respeto, la persona que viene a vernos es el que ha decidido trabajar con nosotros, nos da permiso para que le acompañemos.</a:t>
            </a:r>
          </a:p>
          <a:p>
            <a:r>
              <a:rPr lang="es-ES" dirty="0"/>
              <a:t>La idea de caer y levantarse es un continuo en el proceso </a:t>
            </a:r>
            <a:r>
              <a:rPr lang="es-ES" dirty="0" err="1"/>
              <a:t>terapeutico</a:t>
            </a:r>
            <a:r>
              <a:rPr lang="es-ES" dirty="0"/>
              <a:t>, cada caída ayuda al cerebro a modificarse.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5C597-58E5-7741-A202-95FAB0A9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1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26568-8768-5449-A360-BEE56ACA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794" y="584354"/>
            <a:ext cx="8911687" cy="1280890"/>
          </a:xfrm>
        </p:spPr>
        <p:txBody>
          <a:bodyPr>
            <a:normAutofit/>
          </a:bodyPr>
          <a:lstStyle/>
          <a:p>
            <a:r>
              <a:rPr lang="es-ES" sz="3200" dirty="0"/>
              <a:t>¿Qué entendemos por trauma? (II)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EFC780-1070-1244-B0C1-62F063812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563" y="2093843"/>
            <a:ext cx="8653133" cy="2587487"/>
          </a:xfrm>
        </p:spPr>
        <p:txBody>
          <a:bodyPr/>
          <a:lstStyle/>
          <a:p>
            <a:r>
              <a:rPr lang="es-ES" dirty="0"/>
              <a:t>Observamos la Memoria Traumática en:</a:t>
            </a:r>
          </a:p>
          <a:p>
            <a:pPr lvl="1"/>
            <a:r>
              <a:rPr lang="es-ES" dirty="0"/>
              <a:t>Las experiencias adversas. (</a:t>
            </a:r>
            <a:r>
              <a:rPr lang="es-ES" dirty="0" err="1"/>
              <a:t>bulling</a:t>
            </a:r>
            <a:r>
              <a:rPr lang="es-ES" dirty="0"/>
              <a:t>, maltrato, abuso). El pasado es presente.</a:t>
            </a:r>
          </a:p>
          <a:p>
            <a:pPr lvl="1"/>
            <a:r>
              <a:rPr lang="es-ES" dirty="0" err="1"/>
              <a:t>Autoconcepto</a:t>
            </a:r>
            <a:r>
              <a:rPr lang="es-ES" dirty="0"/>
              <a:t> </a:t>
            </a:r>
            <a:r>
              <a:rPr lang="es-ES" dirty="0" err="1"/>
              <a:t>desadaptativo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Exceso o falta emocional. Miedo, vergüenza, culpa, rabia. </a:t>
            </a:r>
          </a:p>
          <a:p>
            <a:pPr lvl="1"/>
            <a:r>
              <a:rPr lang="es-ES" dirty="0"/>
              <a:t>Estado </a:t>
            </a:r>
            <a:r>
              <a:rPr lang="es-ES" dirty="0" err="1"/>
              <a:t>psicobiológico</a:t>
            </a:r>
            <a:r>
              <a:rPr lang="es-ES" dirty="0"/>
              <a:t> de PELIGRO (lucha, huida, congelación). SEGURIDAD</a:t>
            </a:r>
          </a:p>
          <a:p>
            <a:pPr lvl="1"/>
            <a:r>
              <a:rPr lang="es-ES" dirty="0"/>
              <a:t>La interacción social y dificultad de conexión. (mirada, posición corporal) 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412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63215-7216-8E41-8EFD-60B1A5A0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4" y="526774"/>
            <a:ext cx="7832034" cy="795130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entendemos por trauma? (III)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15F3A7-BE79-E746-9103-527F1834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Secuelas del trauma: Dificultad en estar conectado con la vida, con él mismo y con la sensación de seguridad.</a:t>
            </a:r>
          </a:p>
          <a:p>
            <a:r>
              <a:rPr lang="es-ES" dirty="0"/>
              <a:t>La experiencia relacional traumática es la traición de otro individuo.</a:t>
            </a:r>
          </a:p>
          <a:p>
            <a:pPr lvl="1"/>
            <a:r>
              <a:rPr lang="es-ES" dirty="0"/>
              <a:t>A edades más tempranas y sin reparación el trauma se consolidará.</a:t>
            </a:r>
          </a:p>
          <a:p>
            <a:r>
              <a:rPr lang="es-ES" dirty="0"/>
              <a:t>La persona funcionará en estado de supervivencia.</a:t>
            </a:r>
          </a:p>
          <a:p>
            <a:r>
              <a:rPr lang="es-ES" dirty="0"/>
              <a:t>Tratamiento: de la supervivencia a la vida.</a:t>
            </a:r>
          </a:p>
          <a:p>
            <a:r>
              <a:rPr lang="es-ES" dirty="0"/>
              <a:t>Final del proceso terapéutico: Darse cuenta, poder mirar, poder relatar.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B725596-6E8C-9B46-9C90-35824F69C700}"/>
              </a:ext>
            </a:extLst>
          </p:cNvPr>
          <p:cNvSpPr txBox="1">
            <a:spLocks/>
          </p:cNvSpPr>
          <p:nvPr/>
        </p:nvSpPr>
        <p:spPr>
          <a:xfrm>
            <a:off x="1789043" y="526774"/>
            <a:ext cx="9867969" cy="1530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s-ES"/>
            </a:br>
            <a:endParaRPr lang="es-E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72C0E47-30C6-3441-9942-BB9E6FF62DF5}"/>
              </a:ext>
            </a:extLst>
          </p:cNvPr>
          <p:cNvSpPr txBox="1">
            <a:spLocks/>
          </p:cNvSpPr>
          <p:nvPr/>
        </p:nvSpPr>
        <p:spPr>
          <a:xfrm>
            <a:off x="1878497" y="427383"/>
            <a:ext cx="9930916" cy="1782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s-ES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680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075CC-77BA-B546-8188-0AE7DB0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825" y="571499"/>
            <a:ext cx="1993363" cy="957263"/>
          </a:xfrm>
        </p:spPr>
        <p:txBody>
          <a:bodyPr>
            <a:normAutofit/>
          </a:bodyPr>
          <a:lstStyle/>
          <a:p>
            <a:r>
              <a:rPr lang="es-ES_tradnl" b="1" dirty="0"/>
              <a:t>Trauma</a:t>
            </a:r>
            <a:endParaRPr lang="es-E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2BCA0A-8C79-C94E-998D-36AD9A40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826" y="1728787"/>
            <a:ext cx="5522374" cy="4486275"/>
          </a:xfrm>
        </p:spPr>
        <p:txBody>
          <a:bodyPr>
            <a:normAutofit/>
          </a:bodyPr>
          <a:lstStyle/>
          <a:p>
            <a:pPr marL="0" lvl="8" indent="0">
              <a:buNone/>
            </a:pPr>
            <a:r>
              <a:rPr lang="es-ES_tradnl" sz="1800" i="1" dirty="0"/>
              <a:t>Choque o impresión emocional muy intenso causado por hechos o acontecimientos negativos que produce en el subconsciente de una persona una huella duradera que no puede o tarda en superar.</a:t>
            </a:r>
            <a:endParaRPr lang="es-ES_tradnl" sz="1800" dirty="0"/>
          </a:p>
          <a:p>
            <a:pPr marL="0" indent="0">
              <a:buNone/>
            </a:pPr>
            <a:r>
              <a:rPr lang="es-ES_tradnl" dirty="0"/>
              <a:t>El </a:t>
            </a:r>
            <a:r>
              <a:rPr lang="es-ES_tradnl" b="1" dirty="0"/>
              <a:t>trauma </a:t>
            </a:r>
            <a:r>
              <a:rPr lang="es-ES_tradnl" dirty="0"/>
              <a:t>aparece conectado con la experiencia de traición de otro ser humano, es relacional. No suele generarlo la experiencia en si, sea lo abrumadora que sea. </a:t>
            </a:r>
          </a:p>
          <a:p>
            <a:pPr marL="0" indent="0">
              <a:buNone/>
            </a:pPr>
            <a:r>
              <a:rPr lang="es-ES_tradnl" dirty="0"/>
              <a:t>Los síntomas que podemos observar, es una de las ventanas al trauma y al mundo interno del paciente, nos da pistas sobre las experiencias relacionales traumáticas del individuo.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A44178-1F13-444B-B476-1A464EB5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741" y="1676401"/>
            <a:ext cx="2382771" cy="31432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555E48-0424-6D41-881E-DCB3718C5D9A}"/>
              </a:ext>
            </a:extLst>
          </p:cNvPr>
          <p:cNvSpPr txBox="1"/>
          <p:nvPr/>
        </p:nvSpPr>
        <p:spPr>
          <a:xfrm>
            <a:off x="8321741" y="5014913"/>
            <a:ext cx="238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	Juana </a:t>
            </a:r>
            <a:r>
              <a:rPr lang="es-ES_tradnl" sz="1200" dirty="0" err="1"/>
              <a:t>Basat</a:t>
            </a:r>
            <a:r>
              <a:rPr lang="es-ES_tradnl" sz="1200" dirty="0"/>
              <a:t>, 2013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26731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8AAB6-9A6F-F243-BCEF-0B4AB41A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5" y="614171"/>
            <a:ext cx="8911687" cy="1280890"/>
          </a:xfrm>
        </p:spPr>
        <p:txBody>
          <a:bodyPr/>
          <a:lstStyle/>
          <a:p>
            <a:r>
              <a:rPr lang="es-ES" dirty="0"/>
              <a:t>Heridas. Lucia Ros. 2022.</a:t>
            </a:r>
          </a:p>
        </p:txBody>
      </p:sp>
      <p:pic>
        <p:nvPicPr>
          <p:cNvPr id="4" name="VIDEO-2023-01-15-11-36-21.mp4">
            <a:hlinkClick r:id="" action="ppaction://media"/>
            <a:extLst>
              <a:ext uri="{FF2B5EF4-FFF2-40B4-BE49-F238E27FC236}">
                <a16:creationId xmlns:a16="http://schemas.microsoft.com/office/drawing/2014/main" id="{A4C847D3-AAFA-BF44-BAF2-6D5B305B28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3275" y="1387475"/>
            <a:ext cx="6869113" cy="3778250"/>
          </a:xfrm>
        </p:spPr>
      </p:pic>
    </p:spTree>
    <p:extLst>
      <p:ext uri="{BB962C8B-B14F-4D97-AF65-F5344CB8AC3E}">
        <p14:creationId xmlns:p14="http://schemas.microsoft.com/office/powerpoint/2010/main" val="7723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ADA8D-3D6F-B542-87FD-CAA71B9B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Heridas. Lucia Ros. 2022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D6CCD5-038E-F54D-9888-B6A467D11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400" dirty="0"/>
              <a:t>Heridas que nos encierran/heridas que no se cierran/Se disimulan ante el sopor/de la vida moderna/luego gritan en Silencio/cuando no las ves./A menudo sin saberlo/pero siempre sin permiso/y sin avisar.</a:t>
            </a:r>
          </a:p>
          <a:p>
            <a:pPr marL="0" indent="0">
              <a:buNone/>
            </a:pPr>
            <a:r>
              <a:rPr lang="es-ES" sz="1400" dirty="0"/>
              <a:t>Heridas que dirigen nuestros actos/con el miedo al volante/y la inseguridad en los pies.</a:t>
            </a:r>
          </a:p>
          <a:p>
            <a:pPr marL="0" indent="0">
              <a:buNone/>
            </a:pPr>
            <a:r>
              <a:rPr lang="es-ES" sz="1400" dirty="0"/>
              <a:t>Heridas que nos alejan/que construyen escudos/que se esconden bajo la piel.</a:t>
            </a:r>
          </a:p>
          <a:p>
            <a:pPr marL="0" indent="0">
              <a:buNone/>
            </a:pPr>
            <a:r>
              <a:rPr lang="es-ES" sz="1400" dirty="0"/>
              <a:t>Heridas que nos nublan/que nos estancan/y distorsionan el paisaje.</a:t>
            </a:r>
          </a:p>
          <a:p>
            <a:pPr marL="0" indent="0">
              <a:buNone/>
            </a:pPr>
            <a:r>
              <a:rPr lang="es-ES" sz="1400" dirty="0"/>
              <a:t>Heridas que nos mudan las palabras/cuando toca plantar cara.</a:t>
            </a:r>
          </a:p>
          <a:p>
            <a:pPr marL="0" indent="0">
              <a:buNone/>
            </a:pPr>
            <a:r>
              <a:rPr lang="es-ES" sz="1400" dirty="0"/>
              <a:t>Heridas que se heredan/como ermitaño entre la hiedra/que espera que hierva la sangre./Sangre que traerá más sangre/si no se frena la herida./Herida/Herida la vida, la estima, el valor./Heridas.</a:t>
            </a:r>
          </a:p>
          <a:p>
            <a:pPr marL="0" indent="0">
              <a:buNone/>
            </a:pPr>
            <a:r>
              <a:rPr lang="es-ES" sz="1400" dirty="0"/>
              <a:t>Heridas que escuecen/pero alivian/si las escuchamos/aceptamos/trasmutamos/las sacamos pasear.</a:t>
            </a:r>
          </a:p>
          <a:p>
            <a:pPr marL="0" indent="0">
              <a:buNone/>
            </a:pPr>
            <a:r>
              <a:rPr lang="es-ES" sz="1400" dirty="0"/>
              <a:t>Y una vez vencida la herida,/lo que queda es la vida.</a:t>
            </a:r>
          </a:p>
        </p:txBody>
      </p:sp>
    </p:spTree>
    <p:extLst>
      <p:ext uri="{BB962C8B-B14F-4D97-AF65-F5344CB8AC3E}">
        <p14:creationId xmlns:p14="http://schemas.microsoft.com/office/powerpoint/2010/main" val="70595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FFC9B6-DC6B-C744-ABDC-3A5D47BF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591" y="624110"/>
            <a:ext cx="9805021" cy="1280890"/>
          </a:xfrm>
        </p:spPr>
        <p:txBody>
          <a:bodyPr>
            <a:normAutofit/>
          </a:bodyPr>
          <a:lstStyle/>
          <a:p>
            <a:r>
              <a:rPr lang="es-ES" sz="3200" dirty="0"/>
              <a:t>Trauma como herida relacional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D39375-D344-AA43-ADB5-8687D6C97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5968379" cy="1613452"/>
          </a:xfrm>
        </p:spPr>
        <p:txBody>
          <a:bodyPr/>
          <a:lstStyle/>
          <a:p>
            <a:r>
              <a:rPr lang="es-ES" dirty="0"/>
              <a:t>Observamos la herida en:</a:t>
            </a:r>
          </a:p>
          <a:p>
            <a:pPr lvl="1"/>
            <a:r>
              <a:rPr lang="es-ES" dirty="0"/>
              <a:t>La sensación de seguridad.</a:t>
            </a:r>
          </a:p>
          <a:p>
            <a:pPr lvl="1"/>
            <a:r>
              <a:rPr lang="es-ES" dirty="0"/>
              <a:t>La conexión con uno mismo y con el entorno.</a:t>
            </a:r>
          </a:p>
          <a:p>
            <a:pPr lvl="1"/>
            <a:r>
              <a:rPr lang="es-ES" dirty="0"/>
              <a:t>La regulación emocional.</a:t>
            </a:r>
          </a:p>
        </p:txBody>
      </p:sp>
    </p:spTree>
    <p:extLst>
      <p:ext uri="{BB962C8B-B14F-4D97-AF65-F5344CB8AC3E}">
        <p14:creationId xmlns:p14="http://schemas.microsoft.com/office/powerpoint/2010/main" val="130334890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Espiral</Template>
  <TotalTime>8316</TotalTime>
  <Words>2721</Words>
  <Application>Microsoft Macintosh PowerPoint</Application>
  <PresentationFormat>Panorámica</PresentationFormat>
  <Paragraphs>256</Paragraphs>
  <Slides>35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3</vt:lpstr>
      <vt:lpstr>Espiral</vt:lpstr>
      <vt:lpstr>Sanar el trauma. De la supervivencia a la vida. </vt:lpstr>
      <vt:lpstr>¿Qué vamos a ver?</vt:lpstr>
      <vt:lpstr>¿Qué entendemos por trauma? </vt:lpstr>
      <vt:lpstr>¿Qué entendemos por trauma? (II)</vt:lpstr>
      <vt:lpstr>¿Qué entendemos por trauma? (III) </vt:lpstr>
      <vt:lpstr>Trauma</vt:lpstr>
      <vt:lpstr>Heridas. Lucia Ros. 2022.</vt:lpstr>
      <vt:lpstr>Heridas. Lucia Ros. 2022</vt:lpstr>
      <vt:lpstr>Trauma como herida relacional</vt:lpstr>
      <vt:lpstr>Apego</vt:lpstr>
      <vt:lpstr>Trauma complejo del desarrollo.        Bessel Van der Kolk</vt:lpstr>
      <vt:lpstr>Modelo de intervención en trauma.</vt:lpstr>
      <vt:lpstr>El estudio ACEs y su relación con la salud  del individuo</vt:lpstr>
      <vt:lpstr>Pirámide ACEs</vt:lpstr>
      <vt:lpstr>Conclusiones ACEs</vt:lpstr>
      <vt:lpstr>Trastorno traumático del desarrollo</vt:lpstr>
      <vt:lpstr>DESNOS en niños y adolescentes</vt:lpstr>
      <vt:lpstr>DESNOS en adultos.</vt:lpstr>
      <vt:lpstr>El amor y la conexión humana: factor de protección del sistema inmunitario.</vt:lpstr>
      <vt:lpstr>Tipos de trauma relacional</vt:lpstr>
      <vt:lpstr>Trauma y desregulación sentidos</vt:lpstr>
      <vt:lpstr>Trauma y cerebro  Corteza orbitofrontal derecha: Memoria implícita</vt:lpstr>
      <vt:lpstr>Trauma y cerebro (II)</vt:lpstr>
      <vt:lpstr>Trauma y cerebro (III)</vt:lpstr>
      <vt:lpstr>Trauma y cerebro (IV)</vt:lpstr>
      <vt:lpstr>Maduración del cerebro del niño </vt:lpstr>
      <vt:lpstr>El proceso Psicoterapéutico: El Terapeuta</vt:lpstr>
      <vt:lpstr>Formación</vt:lpstr>
      <vt:lpstr>Darse cuenta. Quién soy: Terapeuta.</vt:lpstr>
      <vt:lpstr>Darse cuenta: Quién soy: Terapeuta (II)</vt:lpstr>
      <vt:lpstr>Conexión</vt:lpstr>
      <vt:lpstr>Tratamiento: Mirando al terapeuta </vt:lpstr>
      <vt:lpstr>Tratamiento(II): Mirando al terapeuta</vt:lpstr>
      <vt:lpstr>El vínculo con los agentes implicados</vt:lpstr>
      <vt:lpstr>El terapeuta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Sanar el trauma. De la supervivencia a la vida. </dc:title>
  <dc:creator>Usuario de Microsoft Office</dc:creator>
  <cp:lastModifiedBy>Usuario de Microsoft Office</cp:lastModifiedBy>
  <cp:revision>85</cp:revision>
  <dcterms:created xsi:type="dcterms:W3CDTF">2023-01-09T06:54:29Z</dcterms:created>
  <dcterms:modified xsi:type="dcterms:W3CDTF">2023-03-20T17:33:41Z</dcterms:modified>
</cp:coreProperties>
</file>